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0"/>
  </p:notesMasterIdLst>
  <p:sldIdLst>
    <p:sldId id="325" r:id="rId5"/>
    <p:sldId id="326" r:id="rId6"/>
    <p:sldId id="295" r:id="rId7"/>
    <p:sldId id="296" r:id="rId8"/>
    <p:sldId id="298" r:id="rId9"/>
    <p:sldId id="300" r:id="rId10"/>
    <p:sldId id="299" r:id="rId11"/>
    <p:sldId id="323" r:id="rId12"/>
    <p:sldId id="304" r:id="rId13"/>
    <p:sldId id="305" r:id="rId14"/>
    <p:sldId id="306" r:id="rId15"/>
    <p:sldId id="307" r:id="rId16"/>
    <p:sldId id="308" r:id="rId17"/>
    <p:sldId id="309" r:id="rId18"/>
    <p:sldId id="310" r:id="rId19"/>
    <p:sldId id="311" r:id="rId20"/>
    <p:sldId id="314" r:id="rId21"/>
    <p:sldId id="316" r:id="rId22"/>
    <p:sldId id="324" r:id="rId23"/>
    <p:sldId id="315" r:id="rId24"/>
    <p:sldId id="317" r:id="rId25"/>
    <p:sldId id="321" r:id="rId26"/>
    <p:sldId id="318" r:id="rId27"/>
    <p:sldId id="320" r:id="rId28"/>
    <p:sldId id="319" r:id="rId29"/>
  </p:sldIdLst>
  <p:sldSz cx="10691813" cy="756285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58536B-CFD5-6F6B-DEB4-0AEC4855387E}" name="Florent Sorin" initials="FS" userId="S::Florent.Sorin@nowbrains.com::4fb3250f-5e8b-4f9b-9926-652b98ea22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1F26"/>
    <a:srgbClr val="4863AC"/>
    <a:srgbClr val="87EFFF"/>
    <a:srgbClr val="702FA0"/>
    <a:srgbClr val="241773"/>
    <a:srgbClr val="758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49"/>
    <p:restoredTop sz="93265"/>
  </p:normalViewPr>
  <p:slideViewPr>
    <p:cSldViewPr snapToGrid="0">
      <p:cViewPr>
        <p:scale>
          <a:sx n="70" d="100"/>
          <a:sy n="70" d="100"/>
        </p:scale>
        <p:origin x="2322" y="642"/>
      </p:cViewPr>
      <p:guideLst/>
    </p:cSldViewPr>
  </p:slideViewPr>
  <p:notesTextViewPr>
    <p:cViewPr>
      <p:scale>
        <a:sx n="20" d="100"/>
        <a:sy n="2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8/10/relationships/authors" Target="author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Feuil1!$B$1</c:f>
              <c:strCache>
                <c:ptCount val="1"/>
                <c:pt idx="0">
                  <c:v>Ventes</c:v>
                </c:pt>
              </c:strCache>
            </c:strRef>
          </c:tx>
          <c:dPt>
            <c:idx val="0"/>
            <c:bubble3D val="0"/>
            <c:spPr>
              <a:solidFill>
                <a:srgbClr val="758399"/>
              </a:solidFill>
              <a:ln w="25400">
                <a:solidFill>
                  <a:schemeClr val="lt1"/>
                </a:solidFill>
              </a:ln>
              <a:effectLst/>
              <a:sp3d contourW="25400">
                <a:contourClr>
                  <a:schemeClr val="lt1"/>
                </a:contourClr>
              </a:sp3d>
            </c:spPr>
            <c:extLst>
              <c:ext xmlns:c16="http://schemas.microsoft.com/office/drawing/2014/chart" uri="{C3380CC4-5D6E-409C-BE32-E72D297353CC}">
                <c16:uniqueId val="{00000001-4E52-1E4E-BBBC-1DB8D85FE9BA}"/>
              </c:ext>
            </c:extLst>
          </c:dPt>
          <c:dPt>
            <c:idx val="1"/>
            <c:bubble3D val="0"/>
            <c:spPr>
              <a:solidFill>
                <a:srgbClr val="87EFFF"/>
              </a:solidFill>
              <a:ln w="25400">
                <a:solidFill>
                  <a:schemeClr val="lt1"/>
                </a:solidFill>
              </a:ln>
              <a:effectLst/>
              <a:sp3d contourW="25400">
                <a:contourClr>
                  <a:schemeClr val="lt1"/>
                </a:contourClr>
              </a:sp3d>
            </c:spPr>
            <c:extLst>
              <c:ext xmlns:c16="http://schemas.microsoft.com/office/drawing/2014/chart" uri="{C3380CC4-5D6E-409C-BE32-E72D297353CC}">
                <c16:uniqueId val="{00000003-4E52-1E4E-BBBC-1DB8D85FE9BA}"/>
              </c:ext>
            </c:extLst>
          </c:dPt>
          <c:dPt>
            <c:idx val="2"/>
            <c:bubble3D val="0"/>
            <c:spPr>
              <a:solidFill>
                <a:srgbClr val="241773"/>
              </a:solidFill>
              <a:ln w="25400">
                <a:solidFill>
                  <a:schemeClr val="lt1"/>
                </a:solidFill>
              </a:ln>
              <a:effectLst/>
              <a:sp3d contourW="25400">
                <a:contourClr>
                  <a:schemeClr val="lt1"/>
                </a:contourClr>
              </a:sp3d>
            </c:spPr>
            <c:extLst>
              <c:ext xmlns:c16="http://schemas.microsoft.com/office/drawing/2014/chart" uri="{C3380CC4-5D6E-409C-BE32-E72D297353CC}">
                <c16:uniqueId val="{00000005-4E52-1E4E-BBBC-1DB8D85FE9BA}"/>
              </c:ext>
            </c:extLst>
          </c:dPt>
          <c:dPt>
            <c:idx val="3"/>
            <c:bubble3D val="0"/>
            <c:spPr>
              <a:solidFill>
                <a:srgbClr val="702FA0"/>
              </a:solidFill>
              <a:ln w="25400">
                <a:solidFill>
                  <a:schemeClr val="lt1"/>
                </a:solidFill>
              </a:ln>
              <a:effectLst/>
              <a:sp3d contourW="25400">
                <a:contourClr>
                  <a:schemeClr val="lt1"/>
                </a:contourClr>
              </a:sp3d>
            </c:spPr>
            <c:extLst>
              <c:ext xmlns:c16="http://schemas.microsoft.com/office/drawing/2014/chart" uri="{C3380CC4-5D6E-409C-BE32-E72D297353CC}">
                <c16:uniqueId val="{00000007-4E52-1E4E-BBBC-1DB8D85FE9BA}"/>
              </c:ext>
            </c:extLst>
          </c:dPt>
          <c:cat>
            <c:strRef>
              <c:f>Feuil1!$A$2:$A$5</c:f>
              <c:strCache>
                <c:ptCount val="4"/>
                <c:pt idx="0">
                  <c:v>1er trim.</c:v>
                </c:pt>
                <c:pt idx="1">
                  <c:v>2e trim.</c:v>
                </c:pt>
                <c:pt idx="2">
                  <c:v>3e trim.</c:v>
                </c:pt>
                <c:pt idx="3">
                  <c:v>4e trim.</c:v>
                </c:pt>
              </c:strCache>
            </c:strRef>
          </c:cat>
          <c:val>
            <c:numRef>
              <c:f>Feuil1!$B$2:$B$5</c:f>
              <c:numCache>
                <c:formatCode>General</c:formatCode>
                <c:ptCount val="4"/>
                <c:pt idx="0">
                  <c:v>12</c:v>
                </c:pt>
                <c:pt idx="1">
                  <c:v>1.5</c:v>
                </c:pt>
                <c:pt idx="2">
                  <c:v>2</c:v>
                </c:pt>
                <c:pt idx="3">
                  <c:v>0.5</c:v>
                </c:pt>
              </c:numCache>
            </c:numRef>
          </c:val>
          <c:extLst>
            <c:ext xmlns:c16="http://schemas.microsoft.com/office/drawing/2014/chart" uri="{C3380CC4-5D6E-409C-BE32-E72D297353CC}">
              <c16:uniqueId val="{00000008-4E52-1E4E-BBBC-1DB8D85FE9BA}"/>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750C7-EADF-D042-A0F5-FB7827D31AE4}" type="datetimeFigureOut">
              <a:rPr lang="fr-FR" smtClean="0"/>
              <a:t>11/12/2024</a:t>
            </a:fld>
            <a:endParaRPr lang="fr-FR"/>
          </a:p>
        </p:txBody>
      </p:sp>
      <p:sp>
        <p:nvSpPr>
          <p:cNvPr id="4" name="Espace réservé de l'image des diapositives 3"/>
          <p:cNvSpPr>
            <a:spLocks noGrp="1" noRot="1" noChangeAspect="1"/>
          </p:cNvSpPr>
          <p:nvPr>
            <p:ph type="sldImg" idx="2"/>
          </p:nvPr>
        </p:nvSpPr>
        <p:spPr>
          <a:xfrm>
            <a:off x="1247775" y="1143000"/>
            <a:ext cx="436245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5E204D-9527-6C41-8BD9-A580BB11420B}" type="slidenum">
              <a:rPr lang="fr-FR" smtClean="0"/>
              <a:t>‹N°›</a:t>
            </a:fld>
            <a:endParaRPr lang="fr-FR"/>
          </a:p>
        </p:txBody>
      </p:sp>
    </p:spTree>
    <p:extLst>
      <p:ext uri="{BB962C8B-B14F-4D97-AF65-F5344CB8AC3E}">
        <p14:creationId xmlns:p14="http://schemas.microsoft.com/office/powerpoint/2010/main" val="4293439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978DD4-447C-4D2B-9EF9-4A06AC95695F}" type="slidenum">
              <a:rPr lang="fr-FR" smtClean="0"/>
              <a:t>1</a:t>
            </a:fld>
            <a:endParaRPr lang="fr-FR"/>
          </a:p>
        </p:txBody>
      </p:sp>
    </p:spTree>
    <p:extLst>
      <p:ext uri="{BB962C8B-B14F-4D97-AF65-F5344CB8AC3E}">
        <p14:creationId xmlns:p14="http://schemas.microsoft.com/office/powerpoint/2010/main" val="3961028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978DD4-447C-4D2B-9EF9-4A06AC95695F}" type="slidenum">
              <a:rPr lang="fr-FR" smtClean="0"/>
              <a:t>10</a:t>
            </a:fld>
            <a:endParaRPr lang="fr-FR"/>
          </a:p>
        </p:txBody>
      </p:sp>
    </p:spTree>
    <p:extLst>
      <p:ext uri="{BB962C8B-B14F-4D97-AF65-F5344CB8AC3E}">
        <p14:creationId xmlns:p14="http://schemas.microsoft.com/office/powerpoint/2010/main" val="1686134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978DD4-447C-4D2B-9EF9-4A06AC95695F}" type="slidenum">
              <a:rPr lang="fr-FR" smtClean="0"/>
              <a:t>11</a:t>
            </a:fld>
            <a:endParaRPr lang="fr-FR"/>
          </a:p>
        </p:txBody>
      </p:sp>
    </p:spTree>
    <p:extLst>
      <p:ext uri="{BB962C8B-B14F-4D97-AF65-F5344CB8AC3E}">
        <p14:creationId xmlns:p14="http://schemas.microsoft.com/office/powerpoint/2010/main" val="1239832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978DD4-447C-4D2B-9EF9-4A06AC95695F}" type="slidenum">
              <a:rPr lang="fr-FR" smtClean="0"/>
              <a:t>12</a:t>
            </a:fld>
            <a:endParaRPr lang="fr-FR"/>
          </a:p>
        </p:txBody>
      </p:sp>
    </p:spTree>
    <p:extLst>
      <p:ext uri="{BB962C8B-B14F-4D97-AF65-F5344CB8AC3E}">
        <p14:creationId xmlns:p14="http://schemas.microsoft.com/office/powerpoint/2010/main" val="1685074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978DD4-447C-4D2B-9EF9-4A06AC95695F}" type="slidenum">
              <a:rPr lang="fr-FR" smtClean="0"/>
              <a:t>13</a:t>
            </a:fld>
            <a:endParaRPr lang="fr-FR"/>
          </a:p>
        </p:txBody>
      </p:sp>
    </p:spTree>
    <p:extLst>
      <p:ext uri="{BB962C8B-B14F-4D97-AF65-F5344CB8AC3E}">
        <p14:creationId xmlns:p14="http://schemas.microsoft.com/office/powerpoint/2010/main" val="507788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978DD4-447C-4D2B-9EF9-4A06AC95695F}" type="slidenum">
              <a:rPr lang="fr-FR" smtClean="0"/>
              <a:t>14</a:t>
            </a:fld>
            <a:endParaRPr lang="fr-FR"/>
          </a:p>
        </p:txBody>
      </p:sp>
    </p:spTree>
    <p:extLst>
      <p:ext uri="{BB962C8B-B14F-4D97-AF65-F5344CB8AC3E}">
        <p14:creationId xmlns:p14="http://schemas.microsoft.com/office/powerpoint/2010/main" val="2382037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978DD4-447C-4D2B-9EF9-4A06AC95695F}" type="slidenum">
              <a:rPr lang="fr-FR" smtClean="0"/>
              <a:t>15</a:t>
            </a:fld>
            <a:endParaRPr lang="fr-FR"/>
          </a:p>
        </p:txBody>
      </p:sp>
    </p:spTree>
    <p:extLst>
      <p:ext uri="{BB962C8B-B14F-4D97-AF65-F5344CB8AC3E}">
        <p14:creationId xmlns:p14="http://schemas.microsoft.com/office/powerpoint/2010/main" val="3289130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978DD4-447C-4D2B-9EF9-4A06AC95695F}" type="slidenum">
              <a:rPr lang="fr-FR" smtClean="0"/>
              <a:t>16</a:t>
            </a:fld>
            <a:endParaRPr lang="fr-FR"/>
          </a:p>
        </p:txBody>
      </p:sp>
    </p:spTree>
    <p:extLst>
      <p:ext uri="{BB962C8B-B14F-4D97-AF65-F5344CB8AC3E}">
        <p14:creationId xmlns:p14="http://schemas.microsoft.com/office/powerpoint/2010/main" val="2657137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978DD4-447C-4D2B-9EF9-4A06AC95695F}" type="slidenum">
              <a:rPr lang="fr-FR" smtClean="0"/>
              <a:t>17</a:t>
            </a:fld>
            <a:endParaRPr lang="fr-FR"/>
          </a:p>
        </p:txBody>
      </p:sp>
    </p:spTree>
    <p:extLst>
      <p:ext uri="{BB962C8B-B14F-4D97-AF65-F5344CB8AC3E}">
        <p14:creationId xmlns:p14="http://schemas.microsoft.com/office/powerpoint/2010/main" val="291390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978DD4-447C-4D2B-9EF9-4A06AC95695F}" type="slidenum">
              <a:rPr lang="fr-FR" smtClean="0"/>
              <a:t>18</a:t>
            </a:fld>
            <a:endParaRPr lang="fr-FR"/>
          </a:p>
        </p:txBody>
      </p:sp>
    </p:spTree>
    <p:extLst>
      <p:ext uri="{BB962C8B-B14F-4D97-AF65-F5344CB8AC3E}">
        <p14:creationId xmlns:p14="http://schemas.microsoft.com/office/powerpoint/2010/main" val="302037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978DD4-447C-4D2B-9EF9-4A06AC95695F}" type="slidenum">
              <a:rPr lang="fr-FR" smtClean="0"/>
              <a:t>19</a:t>
            </a:fld>
            <a:endParaRPr lang="fr-FR"/>
          </a:p>
        </p:txBody>
      </p:sp>
    </p:spTree>
    <p:extLst>
      <p:ext uri="{BB962C8B-B14F-4D97-AF65-F5344CB8AC3E}">
        <p14:creationId xmlns:p14="http://schemas.microsoft.com/office/powerpoint/2010/main" val="265896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978DD4-447C-4D2B-9EF9-4A06AC95695F}" type="slidenum">
              <a:rPr lang="fr-FR" smtClean="0"/>
              <a:t>2</a:t>
            </a:fld>
            <a:endParaRPr lang="fr-FR"/>
          </a:p>
        </p:txBody>
      </p:sp>
    </p:spTree>
    <p:extLst>
      <p:ext uri="{BB962C8B-B14F-4D97-AF65-F5344CB8AC3E}">
        <p14:creationId xmlns:p14="http://schemas.microsoft.com/office/powerpoint/2010/main" val="3537070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978DD4-447C-4D2B-9EF9-4A06AC95695F}" type="slidenum">
              <a:rPr lang="fr-FR" smtClean="0"/>
              <a:t>20</a:t>
            </a:fld>
            <a:endParaRPr lang="fr-FR"/>
          </a:p>
        </p:txBody>
      </p:sp>
    </p:spTree>
    <p:extLst>
      <p:ext uri="{BB962C8B-B14F-4D97-AF65-F5344CB8AC3E}">
        <p14:creationId xmlns:p14="http://schemas.microsoft.com/office/powerpoint/2010/main" val="1149255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978DD4-447C-4D2B-9EF9-4A06AC95695F}" type="slidenum">
              <a:rPr lang="fr-FR" smtClean="0"/>
              <a:t>21</a:t>
            </a:fld>
            <a:endParaRPr lang="fr-FR"/>
          </a:p>
        </p:txBody>
      </p:sp>
    </p:spTree>
    <p:extLst>
      <p:ext uri="{BB962C8B-B14F-4D97-AF65-F5344CB8AC3E}">
        <p14:creationId xmlns:p14="http://schemas.microsoft.com/office/powerpoint/2010/main" val="2877669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978DD4-447C-4D2B-9EF9-4A06AC95695F}" type="slidenum">
              <a:rPr lang="fr-FR" smtClean="0"/>
              <a:t>22</a:t>
            </a:fld>
            <a:endParaRPr lang="fr-FR"/>
          </a:p>
        </p:txBody>
      </p:sp>
    </p:spTree>
    <p:extLst>
      <p:ext uri="{BB962C8B-B14F-4D97-AF65-F5344CB8AC3E}">
        <p14:creationId xmlns:p14="http://schemas.microsoft.com/office/powerpoint/2010/main" val="1151127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978DD4-447C-4D2B-9EF9-4A06AC95695F}" type="slidenum">
              <a:rPr lang="fr-FR" smtClean="0"/>
              <a:t>23</a:t>
            </a:fld>
            <a:endParaRPr lang="fr-FR"/>
          </a:p>
        </p:txBody>
      </p:sp>
    </p:spTree>
    <p:extLst>
      <p:ext uri="{BB962C8B-B14F-4D97-AF65-F5344CB8AC3E}">
        <p14:creationId xmlns:p14="http://schemas.microsoft.com/office/powerpoint/2010/main" val="1787635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978DD4-447C-4D2B-9EF9-4A06AC95695F}" type="slidenum">
              <a:rPr lang="fr-FR" smtClean="0"/>
              <a:t>24</a:t>
            </a:fld>
            <a:endParaRPr lang="fr-FR"/>
          </a:p>
        </p:txBody>
      </p:sp>
    </p:spTree>
    <p:extLst>
      <p:ext uri="{BB962C8B-B14F-4D97-AF65-F5344CB8AC3E}">
        <p14:creationId xmlns:p14="http://schemas.microsoft.com/office/powerpoint/2010/main" val="32141979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978DD4-447C-4D2B-9EF9-4A06AC95695F}" type="slidenum">
              <a:rPr lang="fr-FR" smtClean="0"/>
              <a:t>25</a:t>
            </a:fld>
            <a:endParaRPr lang="fr-FR"/>
          </a:p>
        </p:txBody>
      </p:sp>
    </p:spTree>
    <p:extLst>
      <p:ext uri="{BB962C8B-B14F-4D97-AF65-F5344CB8AC3E}">
        <p14:creationId xmlns:p14="http://schemas.microsoft.com/office/powerpoint/2010/main" val="3661884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978DD4-447C-4D2B-9EF9-4A06AC95695F}" type="slidenum">
              <a:rPr lang="fr-FR" smtClean="0"/>
              <a:t>3</a:t>
            </a:fld>
            <a:endParaRPr lang="fr-FR"/>
          </a:p>
        </p:txBody>
      </p:sp>
    </p:spTree>
    <p:extLst>
      <p:ext uri="{BB962C8B-B14F-4D97-AF65-F5344CB8AC3E}">
        <p14:creationId xmlns:p14="http://schemas.microsoft.com/office/powerpoint/2010/main" val="3566660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978DD4-447C-4D2B-9EF9-4A06AC95695F}" type="slidenum">
              <a:rPr lang="fr-FR" smtClean="0"/>
              <a:t>4</a:t>
            </a:fld>
            <a:endParaRPr lang="fr-FR"/>
          </a:p>
        </p:txBody>
      </p:sp>
    </p:spTree>
    <p:extLst>
      <p:ext uri="{BB962C8B-B14F-4D97-AF65-F5344CB8AC3E}">
        <p14:creationId xmlns:p14="http://schemas.microsoft.com/office/powerpoint/2010/main" val="2330567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978DD4-447C-4D2B-9EF9-4A06AC95695F}" type="slidenum">
              <a:rPr lang="fr-FR" smtClean="0"/>
              <a:t>5</a:t>
            </a:fld>
            <a:endParaRPr lang="fr-FR"/>
          </a:p>
        </p:txBody>
      </p:sp>
    </p:spTree>
    <p:extLst>
      <p:ext uri="{BB962C8B-B14F-4D97-AF65-F5344CB8AC3E}">
        <p14:creationId xmlns:p14="http://schemas.microsoft.com/office/powerpoint/2010/main" val="2723348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978DD4-447C-4D2B-9EF9-4A06AC95695F}" type="slidenum">
              <a:rPr lang="fr-FR" smtClean="0"/>
              <a:t>6</a:t>
            </a:fld>
            <a:endParaRPr lang="fr-FR"/>
          </a:p>
        </p:txBody>
      </p:sp>
    </p:spTree>
    <p:extLst>
      <p:ext uri="{BB962C8B-B14F-4D97-AF65-F5344CB8AC3E}">
        <p14:creationId xmlns:p14="http://schemas.microsoft.com/office/powerpoint/2010/main" val="4140348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978DD4-447C-4D2B-9EF9-4A06AC95695F}" type="slidenum">
              <a:rPr lang="fr-FR" smtClean="0"/>
              <a:t>7</a:t>
            </a:fld>
            <a:endParaRPr lang="fr-FR"/>
          </a:p>
        </p:txBody>
      </p:sp>
    </p:spTree>
    <p:extLst>
      <p:ext uri="{BB962C8B-B14F-4D97-AF65-F5344CB8AC3E}">
        <p14:creationId xmlns:p14="http://schemas.microsoft.com/office/powerpoint/2010/main" val="1271770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978DD4-447C-4D2B-9EF9-4A06AC95695F}" type="slidenum">
              <a:rPr lang="fr-FR" smtClean="0"/>
              <a:t>8</a:t>
            </a:fld>
            <a:endParaRPr lang="fr-FR"/>
          </a:p>
        </p:txBody>
      </p:sp>
    </p:spTree>
    <p:extLst>
      <p:ext uri="{BB962C8B-B14F-4D97-AF65-F5344CB8AC3E}">
        <p14:creationId xmlns:p14="http://schemas.microsoft.com/office/powerpoint/2010/main" val="4207120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978DD4-447C-4D2B-9EF9-4A06AC95695F}" type="slidenum">
              <a:rPr lang="fr-FR" smtClean="0"/>
              <a:t>9</a:t>
            </a:fld>
            <a:endParaRPr lang="fr-FR"/>
          </a:p>
        </p:txBody>
      </p:sp>
    </p:spTree>
    <p:extLst>
      <p:ext uri="{BB962C8B-B14F-4D97-AF65-F5344CB8AC3E}">
        <p14:creationId xmlns:p14="http://schemas.microsoft.com/office/powerpoint/2010/main" val="4161867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717"/>
            <a:ext cx="9088041" cy="2632992"/>
          </a:xfrm>
        </p:spPr>
        <p:txBody>
          <a:bodyPr anchor="b"/>
          <a:lstStyle>
            <a:lvl1pPr algn="ctr">
              <a:defRPr sz="6617"/>
            </a:lvl1pPr>
          </a:lstStyle>
          <a:p>
            <a:r>
              <a:rPr lang="fr-FR"/>
              <a:t>Modifiez le style du titre</a:t>
            </a:r>
            <a:endParaRPr lang="en-US" dirty="0"/>
          </a:p>
        </p:txBody>
      </p:sp>
      <p:sp>
        <p:nvSpPr>
          <p:cNvPr id="3" name="Subtitle 2"/>
          <p:cNvSpPr>
            <a:spLocks noGrp="1"/>
          </p:cNvSpPr>
          <p:nvPr>
            <p:ph type="subTitle" idx="1"/>
          </p:nvPr>
        </p:nvSpPr>
        <p:spPr>
          <a:xfrm>
            <a:off x="1336477" y="3972247"/>
            <a:ext cx="8018860" cy="1825938"/>
          </a:xfrm>
        </p:spPr>
        <p:txBody>
          <a:bodyPr/>
          <a:lstStyle>
            <a:lvl1pPr marL="0" indent="0" algn="ctr">
              <a:buNone/>
              <a:defRPr sz="2647"/>
            </a:lvl1pPr>
            <a:lvl2pPr marL="504200" indent="0" algn="ctr">
              <a:buNone/>
              <a:defRPr sz="2206"/>
            </a:lvl2pPr>
            <a:lvl3pPr marL="1008400" indent="0" algn="ctr">
              <a:buNone/>
              <a:defRPr sz="1985"/>
            </a:lvl3pPr>
            <a:lvl4pPr marL="1512600" indent="0" algn="ctr">
              <a:buNone/>
              <a:defRPr sz="1764"/>
            </a:lvl4pPr>
            <a:lvl5pPr marL="2016801" indent="0" algn="ctr">
              <a:buNone/>
              <a:defRPr sz="1764"/>
            </a:lvl5pPr>
            <a:lvl6pPr marL="2521001" indent="0" algn="ctr">
              <a:buNone/>
              <a:defRPr sz="1764"/>
            </a:lvl6pPr>
            <a:lvl7pPr marL="3025201" indent="0" algn="ctr">
              <a:buNone/>
              <a:defRPr sz="1764"/>
            </a:lvl7pPr>
            <a:lvl8pPr marL="3529401" indent="0" algn="ctr">
              <a:buNone/>
              <a:defRPr sz="1764"/>
            </a:lvl8pPr>
            <a:lvl9pPr marL="4033601" indent="0" algn="ctr">
              <a:buNone/>
              <a:defRPr sz="1764"/>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0DFB11C-2837-D040-86B2-7FBD6CB203A9}" type="datetimeFigureOut">
              <a:rPr lang="fr-FR" smtClean="0"/>
              <a:t>11/12/2024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69849F5-357A-DB41-B2D4-EF7189313745}" type="slidenum">
              <a:rPr lang="fr-FR" smtClean="0"/>
              <a:t>‹N°›</a:t>
            </a:fld>
            <a:endParaRPr lang="fr-FR"/>
          </a:p>
        </p:txBody>
      </p:sp>
    </p:spTree>
    <p:extLst>
      <p:ext uri="{BB962C8B-B14F-4D97-AF65-F5344CB8AC3E}">
        <p14:creationId xmlns:p14="http://schemas.microsoft.com/office/powerpoint/2010/main" val="1421192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0DFB11C-2837-D040-86B2-7FBD6CB203A9}" type="datetimeFigureOut">
              <a:rPr lang="fr-FR" smtClean="0"/>
              <a:t>11/12/2024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69849F5-357A-DB41-B2D4-EF7189313745}" type="slidenum">
              <a:rPr lang="fr-FR" smtClean="0"/>
              <a:t>‹N°›</a:t>
            </a:fld>
            <a:endParaRPr lang="fr-FR"/>
          </a:p>
        </p:txBody>
      </p:sp>
    </p:spTree>
    <p:extLst>
      <p:ext uri="{BB962C8B-B14F-4D97-AF65-F5344CB8AC3E}">
        <p14:creationId xmlns:p14="http://schemas.microsoft.com/office/powerpoint/2010/main" val="3483110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652"/>
            <a:ext cx="2305422" cy="6409166"/>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735063" y="402652"/>
            <a:ext cx="6782619" cy="6409166"/>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0DFB11C-2837-D040-86B2-7FBD6CB203A9}" type="datetimeFigureOut">
              <a:rPr lang="fr-FR" smtClean="0"/>
              <a:t>11/12/2024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69849F5-357A-DB41-B2D4-EF7189313745}" type="slidenum">
              <a:rPr lang="fr-FR" smtClean="0"/>
              <a:t>‹N°›</a:t>
            </a:fld>
            <a:endParaRPr lang="fr-FR"/>
          </a:p>
        </p:txBody>
      </p:sp>
    </p:spTree>
    <p:extLst>
      <p:ext uri="{BB962C8B-B14F-4D97-AF65-F5344CB8AC3E}">
        <p14:creationId xmlns:p14="http://schemas.microsoft.com/office/powerpoint/2010/main" val="3826134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0DFB11C-2837-D040-86B2-7FBD6CB203A9}" type="datetimeFigureOut">
              <a:rPr lang="fr-FR" smtClean="0"/>
              <a:t>11/12/2024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69849F5-357A-DB41-B2D4-EF7189313745}" type="slidenum">
              <a:rPr lang="fr-FR" smtClean="0"/>
              <a:t>‹N°›</a:t>
            </a:fld>
            <a:endParaRPr lang="fr-FR"/>
          </a:p>
        </p:txBody>
      </p:sp>
    </p:spTree>
    <p:extLst>
      <p:ext uri="{BB962C8B-B14F-4D97-AF65-F5344CB8AC3E}">
        <p14:creationId xmlns:p14="http://schemas.microsoft.com/office/powerpoint/2010/main" val="3851177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9494" y="1885463"/>
            <a:ext cx="9221689" cy="3145935"/>
          </a:xfrm>
        </p:spPr>
        <p:txBody>
          <a:bodyPr anchor="b"/>
          <a:lstStyle>
            <a:lvl1pPr>
              <a:defRPr sz="6617"/>
            </a:lvl1pPr>
          </a:lstStyle>
          <a:p>
            <a:r>
              <a:rPr lang="fr-FR"/>
              <a:t>Modifiez le style du titre</a:t>
            </a:r>
            <a:endParaRPr lang="en-US" dirty="0"/>
          </a:p>
        </p:txBody>
      </p:sp>
      <p:sp>
        <p:nvSpPr>
          <p:cNvPr id="3" name="Text Placeholder 2"/>
          <p:cNvSpPr>
            <a:spLocks noGrp="1"/>
          </p:cNvSpPr>
          <p:nvPr>
            <p:ph type="body" idx="1"/>
          </p:nvPr>
        </p:nvSpPr>
        <p:spPr>
          <a:xfrm>
            <a:off x="729494" y="5061159"/>
            <a:ext cx="9221689" cy="1654373"/>
          </a:xfrm>
        </p:spPr>
        <p:txBody>
          <a:bodyPr/>
          <a:lstStyle>
            <a:lvl1pPr marL="0" indent="0">
              <a:buNone/>
              <a:defRPr sz="2647">
                <a:solidFill>
                  <a:schemeClr val="tx1"/>
                </a:solidFill>
              </a:defRPr>
            </a:lvl1pPr>
            <a:lvl2pPr marL="504200" indent="0">
              <a:buNone/>
              <a:defRPr sz="2206">
                <a:solidFill>
                  <a:schemeClr val="tx1">
                    <a:tint val="75000"/>
                  </a:schemeClr>
                </a:solidFill>
              </a:defRPr>
            </a:lvl2pPr>
            <a:lvl3pPr marL="1008400" indent="0">
              <a:buNone/>
              <a:defRPr sz="1985">
                <a:solidFill>
                  <a:schemeClr val="tx1">
                    <a:tint val="75000"/>
                  </a:schemeClr>
                </a:solidFill>
              </a:defRPr>
            </a:lvl3pPr>
            <a:lvl4pPr marL="1512600" indent="0">
              <a:buNone/>
              <a:defRPr sz="1764">
                <a:solidFill>
                  <a:schemeClr val="tx1">
                    <a:tint val="75000"/>
                  </a:schemeClr>
                </a:solidFill>
              </a:defRPr>
            </a:lvl4pPr>
            <a:lvl5pPr marL="2016801" indent="0">
              <a:buNone/>
              <a:defRPr sz="1764">
                <a:solidFill>
                  <a:schemeClr val="tx1">
                    <a:tint val="75000"/>
                  </a:schemeClr>
                </a:solidFill>
              </a:defRPr>
            </a:lvl5pPr>
            <a:lvl6pPr marL="2521001" indent="0">
              <a:buNone/>
              <a:defRPr sz="1764">
                <a:solidFill>
                  <a:schemeClr val="tx1">
                    <a:tint val="75000"/>
                  </a:schemeClr>
                </a:solidFill>
              </a:defRPr>
            </a:lvl6pPr>
            <a:lvl7pPr marL="3025201" indent="0">
              <a:buNone/>
              <a:defRPr sz="1764">
                <a:solidFill>
                  <a:schemeClr val="tx1">
                    <a:tint val="75000"/>
                  </a:schemeClr>
                </a:solidFill>
              </a:defRPr>
            </a:lvl7pPr>
            <a:lvl8pPr marL="3529401" indent="0">
              <a:buNone/>
              <a:defRPr sz="1764">
                <a:solidFill>
                  <a:schemeClr val="tx1">
                    <a:tint val="75000"/>
                  </a:schemeClr>
                </a:solidFill>
              </a:defRPr>
            </a:lvl8pPr>
            <a:lvl9pPr marL="4033601" indent="0">
              <a:buNone/>
              <a:defRPr sz="1764">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0DFB11C-2837-D040-86B2-7FBD6CB203A9}" type="datetimeFigureOut">
              <a:rPr lang="fr-FR" smtClean="0"/>
              <a:t>11/12/2024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69849F5-357A-DB41-B2D4-EF7189313745}" type="slidenum">
              <a:rPr lang="fr-FR" smtClean="0"/>
              <a:t>‹N°›</a:t>
            </a:fld>
            <a:endParaRPr lang="fr-FR"/>
          </a:p>
        </p:txBody>
      </p:sp>
    </p:spTree>
    <p:extLst>
      <p:ext uri="{BB962C8B-B14F-4D97-AF65-F5344CB8AC3E}">
        <p14:creationId xmlns:p14="http://schemas.microsoft.com/office/powerpoint/2010/main" val="3677625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735062" y="2013259"/>
            <a:ext cx="4544021" cy="479855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412730" y="2013259"/>
            <a:ext cx="4544021" cy="479855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0DFB11C-2837-D040-86B2-7FBD6CB203A9}" type="datetimeFigureOut">
              <a:rPr lang="fr-FR" smtClean="0"/>
              <a:t>11/12/2024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69849F5-357A-DB41-B2D4-EF7189313745}" type="slidenum">
              <a:rPr lang="fr-FR" smtClean="0"/>
              <a:t>‹N°›</a:t>
            </a:fld>
            <a:endParaRPr lang="fr-FR"/>
          </a:p>
        </p:txBody>
      </p:sp>
    </p:spTree>
    <p:extLst>
      <p:ext uri="{BB962C8B-B14F-4D97-AF65-F5344CB8AC3E}">
        <p14:creationId xmlns:p14="http://schemas.microsoft.com/office/powerpoint/2010/main" val="970327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736455" y="402654"/>
            <a:ext cx="9221689" cy="1461801"/>
          </a:xfrm>
        </p:spPr>
        <p:txBody>
          <a:bodyPr/>
          <a:lstStyle/>
          <a:p>
            <a:r>
              <a:rPr lang="fr-FR"/>
              <a:t>Modifiez le style du titre</a:t>
            </a:r>
            <a:endParaRPr lang="en-US" dirty="0"/>
          </a:p>
        </p:txBody>
      </p:sp>
      <p:sp>
        <p:nvSpPr>
          <p:cNvPr id="3" name="Text Placeholder 2"/>
          <p:cNvSpPr>
            <a:spLocks noGrp="1"/>
          </p:cNvSpPr>
          <p:nvPr>
            <p:ph type="body" idx="1"/>
          </p:nvPr>
        </p:nvSpPr>
        <p:spPr>
          <a:xfrm>
            <a:off x="736456" y="1853949"/>
            <a:ext cx="4523137" cy="908592"/>
          </a:xfrm>
        </p:spPr>
        <p:txBody>
          <a:bodyPr anchor="b"/>
          <a:lstStyle>
            <a:lvl1pPr marL="0" indent="0">
              <a:buNone/>
              <a:defRPr sz="2647" b="1"/>
            </a:lvl1pPr>
            <a:lvl2pPr marL="504200" indent="0">
              <a:buNone/>
              <a:defRPr sz="2206" b="1"/>
            </a:lvl2pPr>
            <a:lvl3pPr marL="1008400" indent="0">
              <a:buNone/>
              <a:defRPr sz="1985" b="1"/>
            </a:lvl3pPr>
            <a:lvl4pPr marL="1512600" indent="0">
              <a:buNone/>
              <a:defRPr sz="1764" b="1"/>
            </a:lvl4pPr>
            <a:lvl5pPr marL="2016801" indent="0">
              <a:buNone/>
              <a:defRPr sz="1764" b="1"/>
            </a:lvl5pPr>
            <a:lvl6pPr marL="2521001" indent="0">
              <a:buNone/>
              <a:defRPr sz="1764" b="1"/>
            </a:lvl6pPr>
            <a:lvl7pPr marL="3025201" indent="0">
              <a:buNone/>
              <a:defRPr sz="1764" b="1"/>
            </a:lvl7pPr>
            <a:lvl8pPr marL="3529401" indent="0">
              <a:buNone/>
              <a:defRPr sz="1764" b="1"/>
            </a:lvl8pPr>
            <a:lvl9pPr marL="4033601" indent="0">
              <a:buNone/>
              <a:defRPr sz="1764" b="1"/>
            </a:lvl9pPr>
          </a:lstStyle>
          <a:p>
            <a:pPr lvl="0"/>
            <a:r>
              <a:rPr lang="fr-FR"/>
              <a:t>Cliquez pour modifier les styles du texte du masque</a:t>
            </a:r>
          </a:p>
        </p:txBody>
      </p:sp>
      <p:sp>
        <p:nvSpPr>
          <p:cNvPr id="4" name="Content Placeholder 3"/>
          <p:cNvSpPr>
            <a:spLocks noGrp="1"/>
          </p:cNvSpPr>
          <p:nvPr>
            <p:ph sz="half" idx="2"/>
          </p:nvPr>
        </p:nvSpPr>
        <p:spPr>
          <a:xfrm>
            <a:off x="736456" y="2762541"/>
            <a:ext cx="4523137" cy="406328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412731" y="1853949"/>
            <a:ext cx="4545413" cy="908592"/>
          </a:xfrm>
        </p:spPr>
        <p:txBody>
          <a:bodyPr anchor="b"/>
          <a:lstStyle>
            <a:lvl1pPr marL="0" indent="0">
              <a:buNone/>
              <a:defRPr sz="2647" b="1"/>
            </a:lvl1pPr>
            <a:lvl2pPr marL="504200" indent="0">
              <a:buNone/>
              <a:defRPr sz="2206" b="1"/>
            </a:lvl2pPr>
            <a:lvl3pPr marL="1008400" indent="0">
              <a:buNone/>
              <a:defRPr sz="1985" b="1"/>
            </a:lvl3pPr>
            <a:lvl4pPr marL="1512600" indent="0">
              <a:buNone/>
              <a:defRPr sz="1764" b="1"/>
            </a:lvl4pPr>
            <a:lvl5pPr marL="2016801" indent="0">
              <a:buNone/>
              <a:defRPr sz="1764" b="1"/>
            </a:lvl5pPr>
            <a:lvl6pPr marL="2521001" indent="0">
              <a:buNone/>
              <a:defRPr sz="1764" b="1"/>
            </a:lvl6pPr>
            <a:lvl7pPr marL="3025201" indent="0">
              <a:buNone/>
              <a:defRPr sz="1764" b="1"/>
            </a:lvl7pPr>
            <a:lvl8pPr marL="3529401" indent="0">
              <a:buNone/>
              <a:defRPr sz="1764" b="1"/>
            </a:lvl8pPr>
            <a:lvl9pPr marL="4033601" indent="0">
              <a:buNone/>
              <a:defRPr sz="1764" b="1"/>
            </a:lvl9pPr>
          </a:lstStyle>
          <a:p>
            <a:pPr lvl="0"/>
            <a:r>
              <a:rPr lang="fr-FR"/>
              <a:t>Cliquez pour modifier les styles du texte du masque</a:t>
            </a:r>
          </a:p>
        </p:txBody>
      </p:sp>
      <p:sp>
        <p:nvSpPr>
          <p:cNvPr id="6" name="Content Placeholder 5"/>
          <p:cNvSpPr>
            <a:spLocks noGrp="1"/>
          </p:cNvSpPr>
          <p:nvPr>
            <p:ph sz="quarter" idx="4"/>
          </p:nvPr>
        </p:nvSpPr>
        <p:spPr>
          <a:xfrm>
            <a:off x="5412731" y="2762541"/>
            <a:ext cx="4545413" cy="406328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0DFB11C-2837-D040-86B2-7FBD6CB203A9}" type="datetimeFigureOut">
              <a:rPr lang="fr-FR" smtClean="0"/>
              <a:t>11/12/2024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69849F5-357A-DB41-B2D4-EF7189313745}" type="slidenum">
              <a:rPr lang="fr-FR" smtClean="0"/>
              <a:t>‹N°›</a:t>
            </a:fld>
            <a:endParaRPr lang="fr-FR"/>
          </a:p>
        </p:txBody>
      </p:sp>
    </p:spTree>
    <p:extLst>
      <p:ext uri="{BB962C8B-B14F-4D97-AF65-F5344CB8AC3E}">
        <p14:creationId xmlns:p14="http://schemas.microsoft.com/office/powerpoint/2010/main" val="2152712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0DFB11C-2837-D040-86B2-7FBD6CB203A9}" type="datetimeFigureOut">
              <a:rPr lang="fr-FR" smtClean="0"/>
              <a:t>11/12/2024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69849F5-357A-DB41-B2D4-EF7189313745}" type="slidenum">
              <a:rPr lang="fr-FR" smtClean="0"/>
              <a:t>‹N°›</a:t>
            </a:fld>
            <a:endParaRPr lang="fr-FR"/>
          </a:p>
        </p:txBody>
      </p:sp>
    </p:spTree>
    <p:extLst>
      <p:ext uri="{BB962C8B-B14F-4D97-AF65-F5344CB8AC3E}">
        <p14:creationId xmlns:p14="http://schemas.microsoft.com/office/powerpoint/2010/main" val="1725103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DFB11C-2837-D040-86B2-7FBD6CB203A9}" type="datetimeFigureOut">
              <a:rPr lang="fr-FR" smtClean="0"/>
              <a:t>11/12/2024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69849F5-357A-DB41-B2D4-EF7189313745}" type="slidenum">
              <a:rPr lang="fr-FR" smtClean="0"/>
              <a:t>‹N°›</a:t>
            </a:fld>
            <a:endParaRPr lang="fr-FR"/>
          </a:p>
        </p:txBody>
      </p:sp>
    </p:spTree>
    <p:extLst>
      <p:ext uri="{BB962C8B-B14F-4D97-AF65-F5344CB8AC3E}">
        <p14:creationId xmlns:p14="http://schemas.microsoft.com/office/powerpoint/2010/main" val="732668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36455" y="504190"/>
            <a:ext cx="3448388" cy="1764665"/>
          </a:xfrm>
        </p:spPr>
        <p:txBody>
          <a:bodyPr anchor="b"/>
          <a:lstStyle>
            <a:lvl1pPr>
              <a:defRPr sz="3529"/>
            </a:lvl1pPr>
          </a:lstStyle>
          <a:p>
            <a:r>
              <a:rPr lang="fr-FR"/>
              <a:t>Modifiez le style du titre</a:t>
            </a:r>
            <a:endParaRPr lang="en-US" dirty="0"/>
          </a:p>
        </p:txBody>
      </p:sp>
      <p:sp>
        <p:nvSpPr>
          <p:cNvPr id="3" name="Content Placeholder 2"/>
          <p:cNvSpPr>
            <a:spLocks noGrp="1"/>
          </p:cNvSpPr>
          <p:nvPr>
            <p:ph idx="1"/>
          </p:nvPr>
        </p:nvSpPr>
        <p:spPr>
          <a:xfrm>
            <a:off x="4545413" y="1088912"/>
            <a:ext cx="5412730" cy="5374525"/>
          </a:xfrm>
        </p:spPr>
        <p:txBody>
          <a:bodyPr/>
          <a:lstStyle>
            <a:lvl1pPr>
              <a:defRPr sz="3529"/>
            </a:lvl1pPr>
            <a:lvl2pPr>
              <a:defRPr sz="3088"/>
            </a:lvl2pPr>
            <a:lvl3pPr>
              <a:defRPr sz="2647"/>
            </a:lvl3pPr>
            <a:lvl4pPr>
              <a:defRPr sz="2206"/>
            </a:lvl4pPr>
            <a:lvl5pPr>
              <a:defRPr sz="2206"/>
            </a:lvl5pPr>
            <a:lvl6pPr>
              <a:defRPr sz="2206"/>
            </a:lvl6pPr>
            <a:lvl7pPr>
              <a:defRPr sz="2206"/>
            </a:lvl7pPr>
            <a:lvl8pPr>
              <a:defRPr sz="2206"/>
            </a:lvl8pPr>
            <a:lvl9pPr>
              <a:defRPr sz="2206"/>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36455" y="2268855"/>
            <a:ext cx="3448388" cy="4203335"/>
          </a:xfrm>
        </p:spPr>
        <p:txBody>
          <a:bodyPr/>
          <a:lstStyle>
            <a:lvl1pPr marL="0" indent="0">
              <a:buNone/>
              <a:defRPr sz="1764"/>
            </a:lvl1pPr>
            <a:lvl2pPr marL="504200" indent="0">
              <a:buNone/>
              <a:defRPr sz="1544"/>
            </a:lvl2pPr>
            <a:lvl3pPr marL="1008400" indent="0">
              <a:buNone/>
              <a:defRPr sz="1323"/>
            </a:lvl3pPr>
            <a:lvl4pPr marL="1512600" indent="0">
              <a:buNone/>
              <a:defRPr sz="1103"/>
            </a:lvl4pPr>
            <a:lvl5pPr marL="2016801" indent="0">
              <a:buNone/>
              <a:defRPr sz="1103"/>
            </a:lvl5pPr>
            <a:lvl6pPr marL="2521001" indent="0">
              <a:buNone/>
              <a:defRPr sz="1103"/>
            </a:lvl6pPr>
            <a:lvl7pPr marL="3025201" indent="0">
              <a:buNone/>
              <a:defRPr sz="1103"/>
            </a:lvl7pPr>
            <a:lvl8pPr marL="3529401" indent="0">
              <a:buNone/>
              <a:defRPr sz="1103"/>
            </a:lvl8pPr>
            <a:lvl9pPr marL="4033601" indent="0">
              <a:buNone/>
              <a:defRPr sz="1103"/>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0DFB11C-2837-D040-86B2-7FBD6CB203A9}" type="datetimeFigureOut">
              <a:rPr lang="fr-FR" smtClean="0"/>
              <a:t>11/12/2024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69849F5-357A-DB41-B2D4-EF7189313745}" type="slidenum">
              <a:rPr lang="fr-FR" smtClean="0"/>
              <a:t>‹N°›</a:t>
            </a:fld>
            <a:endParaRPr lang="fr-FR"/>
          </a:p>
        </p:txBody>
      </p:sp>
    </p:spTree>
    <p:extLst>
      <p:ext uri="{BB962C8B-B14F-4D97-AF65-F5344CB8AC3E}">
        <p14:creationId xmlns:p14="http://schemas.microsoft.com/office/powerpoint/2010/main" val="1435691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36455" y="504190"/>
            <a:ext cx="3448388" cy="1764665"/>
          </a:xfrm>
        </p:spPr>
        <p:txBody>
          <a:bodyPr anchor="b"/>
          <a:lstStyle>
            <a:lvl1pPr>
              <a:defRPr sz="3529"/>
            </a:lvl1pPr>
          </a:lstStyle>
          <a:p>
            <a:r>
              <a:rPr lang="fr-FR"/>
              <a:t>Modifiez le style du titre</a:t>
            </a:r>
            <a:endParaRPr lang="en-US" dirty="0"/>
          </a:p>
        </p:txBody>
      </p:sp>
      <p:sp>
        <p:nvSpPr>
          <p:cNvPr id="3" name="Picture Placeholder 2"/>
          <p:cNvSpPr>
            <a:spLocks noGrp="1" noChangeAspect="1"/>
          </p:cNvSpPr>
          <p:nvPr>
            <p:ph type="pic" idx="1"/>
          </p:nvPr>
        </p:nvSpPr>
        <p:spPr>
          <a:xfrm>
            <a:off x="4545413" y="1088912"/>
            <a:ext cx="5412730" cy="5374525"/>
          </a:xfrm>
        </p:spPr>
        <p:txBody>
          <a:bodyPr anchor="t"/>
          <a:lstStyle>
            <a:lvl1pPr marL="0" indent="0">
              <a:buNone/>
              <a:defRPr sz="3529"/>
            </a:lvl1pPr>
            <a:lvl2pPr marL="504200" indent="0">
              <a:buNone/>
              <a:defRPr sz="3088"/>
            </a:lvl2pPr>
            <a:lvl3pPr marL="1008400" indent="0">
              <a:buNone/>
              <a:defRPr sz="2647"/>
            </a:lvl3pPr>
            <a:lvl4pPr marL="1512600" indent="0">
              <a:buNone/>
              <a:defRPr sz="2206"/>
            </a:lvl4pPr>
            <a:lvl5pPr marL="2016801" indent="0">
              <a:buNone/>
              <a:defRPr sz="2206"/>
            </a:lvl5pPr>
            <a:lvl6pPr marL="2521001" indent="0">
              <a:buNone/>
              <a:defRPr sz="2206"/>
            </a:lvl6pPr>
            <a:lvl7pPr marL="3025201" indent="0">
              <a:buNone/>
              <a:defRPr sz="2206"/>
            </a:lvl7pPr>
            <a:lvl8pPr marL="3529401" indent="0">
              <a:buNone/>
              <a:defRPr sz="2206"/>
            </a:lvl8pPr>
            <a:lvl9pPr marL="4033601" indent="0">
              <a:buNone/>
              <a:defRPr sz="2206"/>
            </a:lvl9pPr>
          </a:lstStyle>
          <a:p>
            <a:r>
              <a:rPr lang="fr-FR"/>
              <a:t>Cliquez sur l'icône pour ajouter une image</a:t>
            </a:r>
            <a:endParaRPr lang="en-US" dirty="0"/>
          </a:p>
        </p:txBody>
      </p:sp>
      <p:sp>
        <p:nvSpPr>
          <p:cNvPr id="4" name="Text Placeholder 3"/>
          <p:cNvSpPr>
            <a:spLocks noGrp="1"/>
          </p:cNvSpPr>
          <p:nvPr>
            <p:ph type="body" sz="half" idx="2"/>
          </p:nvPr>
        </p:nvSpPr>
        <p:spPr>
          <a:xfrm>
            <a:off x="736455" y="2268855"/>
            <a:ext cx="3448388" cy="4203335"/>
          </a:xfrm>
        </p:spPr>
        <p:txBody>
          <a:bodyPr/>
          <a:lstStyle>
            <a:lvl1pPr marL="0" indent="0">
              <a:buNone/>
              <a:defRPr sz="1764"/>
            </a:lvl1pPr>
            <a:lvl2pPr marL="504200" indent="0">
              <a:buNone/>
              <a:defRPr sz="1544"/>
            </a:lvl2pPr>
            <a:lvl3pPr marL="1008400" indent="0">
              <a:buNone/>
              <a:defRPr sz="1323"/>
            </a:lvl3pPr>
            <a:lvl4pPr marL="1512600" indent="0">
              <a:buNone/>
              <a:defRPr sz="1103"/>
            </a:lvl4pPr>
            <a:lvl5pPr marL="2016801" indent="0">
              <a:buNone/>
              <a:defRPr sz="1103"/>
            </a:lvl5pPr>
            <a:lvl6pPr marL="2521001" indent="0">
              <a:buNone/>
              <a:defRPr sz="1103"/>
            </a:lvl6pPr>
            <a:lvl7pPr marL="3025201" indent="0">
              <a:buNone/>
              <a:defRPr sz="1103"/>
            </a:lvl7pPr>
            <a:lvl8pPr marL="3529401" indent="0">
              <a:buNone/>
              <a:defRPr sz="1103"/>
            </a:lvl8pPr>
            <a:lvl9pPr marL="4033601" indent="0">
              <a:buNone/>
              <a:defRPr sz="1103"/>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0DFB11C-2837-D040-86B2-7FBD6CB203A9}" type="datetimeFigureOut">
              <a:rPr lang="fr-FR" smtClean="0"/>
              <a:t>11/12/2024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69849F5-357A-DB41-B2D4-EF7189313745}" type="slidenum">
              <a:rPr lang="fr-FR" smtClean="0"/>
              <a:t>‹N°›</a:t>
            </a:fld>
            <a:endParaRPr lang="fr-FR"/>
          </a:p>
        </p:txBody>
      </p:sp>
    </p:spTree>
    <p:extLst>
      <p:ext uri="{BB962C8B-B14F-4D97-AF65-F5344CB8AC3E}">
        <p14:creationId xmlns:p14="http://schemas.microsoft.com/office/powerpoint/2010/main" val="1366483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654"/>
            <a:ext cx="9221689" cy="1461801"/>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735062" y="2013259"/>
            <a:ext cx="9221689" cy="4798559"/>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35062" y="7009643"/>
            <a:ext cx="2405658" cy="402652"/>
          </a:xfrm>
          <a:prstGeom prst="rect">
            <a:avLst/>
          </a:prstGeom>
        </p:spPr>
        <p:txBody>
          <a:bodyPr vert="horz" lIns="91440" tIns="45720" rIns="91440" bIns="45720" rtlCol="0" anchor="ctr"/>
          <a:lstStyle>
            <a:lvl1pPr algn="l">
              <a:defRPr sz="1323">
                <a:solidFill>
                  <a:schemeClr val="tx1">
                    <a:tint val="75000"/>
                  </a:schemeClr>
                </a:solidFill>
              </a:defRPr>
            </a:lvl1pPr>
          </a:lstStyle>
          <a:p>
            <a:fld id="{B0DFB11C-2837-D040-86B2-7FBD6CB203A9}" type="datetimeFigureOut">
              <a:rPr lang="fr-FR" smtClean="0"/>
              <a:t>11/12/2024</a:t>
            </a:fld>
            <a:endParaRPr lang="fr-FR"/>
          </a:p>
        </p:txBody>
      </p:sp>
      <p:sp>
        <p:nvSpPr>
          <p:cNvPr id="5" name="Footer Placeholder 4"/>
          <p:cNvSpPr>
            <a:spLocks noGrp="1"/>
          </p:cNvSpPr>
          <p:nvPr>
            <p:ph type="ftr" sz="quarter" idx="3"/>
          </p:nvPr>
        </p:nvSpPr>
        <p:spPr>
          <a:xfrm>
            <a:off x="3541663" y="7009643"/>
            <a:ext cx="3608487" cy="402652"/>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7551093" y="7009643"/>
            <a:ext cx="2405658" cy="402652"/>
          </a:xfrm>
          <a:prstGeom prst="rect">
            <a:avLst/>
          </a:prstGeom>
        </p:spPr>
        <p:txBody>
          <a:bodyPr vert="horz" lIns="91440" tIns="45720" rIns="91440" bIns="45720" rtlCol="0" anchor="ctr"/>
          <a:lstStyle>
            <a:lvl1pPr algn="r">
              <a:defRPr sz="1323">
                <a:solidFill>
                  <a:schemeClr val="tx1">
                    <a:tint val="75000"/>
                  </a:schemeClr>
                </a:solidFill>
              </a:defRPr>
            </a:lvl1pPr>
          </a:lstStyle>
          <a:p>
            <a:fld id="{969849F5-357A-DB41-B2D4-EF7189313745}" type="slidenum">
              <a:rPr lang="fr-FR" smtClean="0"/>
              <a:t>‹N°›</a:t>
            </a:fld>
            <a:endParaRPr lang="fr-FR"/>
          </a:p>
        </p:txBody>
      </p:sp>
    </p:spTree>
    <p:extLst>
      <p:ext uri="{BB962C8B-B14F-4D97-AF65-F5344CB8AC3E}">
        <p14:creationId xmlns:p14="http://schemas.microsoft.com/office/powerpoint/2010/main" val="29954747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p:titleStyle>
    <p:body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p:bodyStyle>
    <p:otherStyle>
      <a:defPPr>
        <a:defRPr lang="en-US"/>
      </a:defPPr>
      <a:lvl1pPr marL="0" algn="l" defTabSz="1008400" rtl="0" eaLnBrk="1" latinLnBrk="0" hangingPunct="1">
        <a:defRPr sz="1985" kern="1200">
          <a:solidFill>
            <a:schemeClr val="tx1"/>
          </a:solidFill>
          <a:latin typeface="+mn-lt"/>
          <a:ea typeface="+mn-ea"/>
          <a:cs typeface="+mn-cs"/>
        </a:defRPr>
      </a:lvl1pPr>
      <a:lvl2pPr marL="504200" algn="l" defTabSz="1008400" rtl="0" eaLnBrk="1" latinLnBrk="0" hangingPunct="1">
        <a:defRPr sz="1985" kern="1200">
          <a:solidFill>
            <a:schemeClr val="tx1"/>
          </a:solidFill>
          <a:latin typeface="+mn-lt"/>
          <a:ea typeface="+mn-ea"/>
          <a:cs typeface="+mn-cs"/>
        </a:defRPr>
      </a:lvl2pPr>
      <a:lvl3pPr marL="1008400" algn="l" defTabSz="1008400" rtl="0" eaLnBrk="1" latinLnBrk="0" hangingPunct="1">
        <a:defRPr sz="1985" kern="1200">
          <a:solidFill>
            <a:schemeClr val="tx1"/>
          </a:solidFill>
          <a:latin typeface="+mn-lt"/>
          <a:ea typeface="+mn-ea"/>
          <a:cs typeface="+mn-cs"/>
        </a:defRPr>
      </a:lvl3pPr>
      <a:lvl4pPr marL="1512600" algn="l" defTabSz="1008400" rtl="0" eaLnBrk="1" latinLnBrk="0" hangingPunct="1">
        <a:defRPr sz="1985" kern="1200">
          <a:solidFill>
            <a:schemeClr val="tx1"/>
          </a:solidFill>
          <a:latin typeface="+mn-lt"/>
          <a:ea typeface="+mn-ea"/>
          <a:cs typeface="+mn-cs"/>
        </a:defRPr>
      </a:lvl4pPr>
      <a:lvl5pPr marL="2016801" algn="l" defTabSz="1008400" rtl="0" eaLnBrk="1" latinLnBrk="0" hangingPunct="1">
        <a:defRPr sz="1985" kern="1200">
          <a:solidFill>
            <a:schemeClr val="tx1"/>
          </a:solidFill>
          <a:latin typeface="+mn-lt"/>
          <a:ea typeface="+mn-ea"/>
          <a:cs typeface="+mn-cs"/>
        </a:defRPr>
      </a:lvl5pPr>
      <a:lvl6pPr marL="2521001" algn="l" defTabSz="1008400" rtl="0" eaLnBrk="1" latinLnBrk="0" hangingPunct="1">
        <a:defRPr sz="1985" kern="1200">
          <a:solidFill>
            <a:schemeClr val="tx1"/>
          </a:solidFill>
          <a:latin typeface="+mn-lt"/>
          <a:ea typeface="+mn-ea"/>
          <a:cs typeface="+mn-cs"/>
        </a:defRPr>
      </a:lvl6pPr>
      <a:lvl7pPr marL="3025201" algn="l" defTabSz="1008400" rtl="0" eaLnBrk="1" latinLnBrk="0" hangingPunct="1">
        <a:defRPr sz="1985" kern="1200">
          <a:solidFill>
            <a:schemeClr val="tx1"/>
          </a:solidFill>
          <a:latin typeface="+mn-lt"/>
          <a:ea typeface="+mn-ea"/>
          <a:cs typeface="+mn-cs"/>
        </a:defRPr>
      </a:lvl7pPr>
      <a:lvl8pPr marL="3529401" algn="l" defTabSz="1008400" rtl="0" eaLnBrk="1" latinLnBrk="0" hangingPunct="1">
        <a:defRPr sz="1985" kern="1200">
          <a:solidFill>
            <a:schemeClr val="tx1"/>
          </a:solidFill>
          <a:latin typeface="+mn-lt"/>
          <a:ea typeface="+mn-ea"/>
          <a:cs typeface="+mn-cs"/>
        </a:defRPr>
      </a:lvl8pPr>
      <a:lvl9pPr marL="4033601" algn="l" defTabSz="1008400" rtl="0" eaLnBrk="1" latinLnBrk="0" hangingPunct="1">
        <a:defRPr sz="19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jpe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jpe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4.jpe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png"/><Relationship Id="rId9" Type="http://schemas.openxmlformats.org/officeDocument/2006/relationships/image" Target="../media/image43.png"/><Relationship Id="rId1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4.jpeg"/><Relationship Id="rId7"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image" Target="../media/image4.jpeg"/><Relationship Id="rId21" Type="http://schemas.openxmlformats.org/officeDocument/2006/relationships/image" Target="../media/image71.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notesSlide" Target="../notesSlides/notesSlide20.xml"/><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23" Type="http://schemas.openxmlformats.org/officeDocument/2006/relationships/image" Target="../media/image73.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3.png"/><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4.jpe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jpe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jpe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jpe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71F26"/>
        </a:solidFill>
        <a:effectLst/>
      </p:bgPr>
    </p:bg>
    <p:spTree>
      <p:nvGrpSpPr>
        <p:cNvPr id="1" name=""/>
        <p:cNvGrpSpPr/>
        <p:nvPr/>
      </p:nvGrpSpPr>
      <p:grpSpPr>
        <a:xfrm>
          <a:off x="0" y="0"/>
          <a:ext cx="0" cy="0"/>
          <a:chOff x="0" y="0"/>
          <a:chExt cx="0" cy="0"/>
        </a:xfrm>
      </p:grpSpPr>
      <p:pic>
        <p:nvPicPr>
          <p:cNvPr id="3" name="Image 2" descr="Une image contenant personne, mur, homme, intérieur&#10;&#10;Description générée automatiquement">
            <a:extLst>
              <a:ext uri="{FF2B5EF4-FFF2-40B4-BE49-F238E27FC236}">
                <a16:creationId xmlns:a16="http://schemas.microsoft.com/office/drawing/2014/main" id="{349957AB-400B-25A8-D725-B1E9C92E1665}"/>
              </a:ext>
            </a:extLst>
          </p:cNvPr>
          <p:cNvPicPr>
            <a:picLocks noChangeAspect="1"/>
          </p:cNvPicPr>
          <p:nvPr/>
        </p:nvPicPr>
        <p:blipFill rotWithShape="1">
          <a:blip r:embed="rId3">
            <a:alphaModFix amt="11000"/>
          </a:blip>
          <a:srcRect l="10265" t="16596" r="10216" b="27161"/>
          <a:stretch/>
        </p:blipFill>
        <p:spPr>
          <a:xfrm>
            <a:off x="-1" y="562"/>
            <a:ext cx="10691813" cy="7562288"/>
          </a:xfrm>
          <a:prstGeom prst="rect">
            <a:avLst/>
          </a:prstGeom>
        </p:spPr>
      </p:pic>
      <p:sp>
        <p:nvSpPr>
          <p:cNvPr id="5" name="object 5"/>
          <p:cNvSpPr txBox="1">
            <a:spLocks noGrp="1"/>
          </p:cNvSpPr>
          <p:nvPr>
            <p:ph type="title"/>
          </p:nvPr>
        </p:nvSpPr>
        <p:spPr>
          <a:xfrm>
            <a:off x="757758" y="2994564"/>
            <a:ext cx="9176296" cy="630848"/>
          </a:xfrm>
          <a:prstGeom prst="rect">
            <a:avLst/>
          </a:prstGeom>
        </p:spPr>
        <p:txBody>
          <a:bodyPr vert="horz" wrap="square" lIns="0" tIns="15238" rIns="0" bIns="0" rtlCol="0" anchor="ctr">
            <a:spAutoFit/>
          </a:bodyPr>
          <a:lstStyle/>
          <a:p>
            <a:pPr marL="12699" algn="ctr">
              <a:lnSpc>
                <a:spcPct val="100000"/>
              </a:lnSpc>
              <a:spcBef>
                <a:spcPts val="120"/>
              </a:spcBef>
            </a:pPr>
            <a:r>
              <a:rPr lang="fr-FR" sz="4000" spc="229" dirty="0">
                <a:solidFill>
                  <a:schemeClr val="bg1"/>
                </a:solidFill>
                <a:latin typeface="Nexa Text Heavy Italic" pitchFamily="2" charset="77"/>
              </a:rPr>
              <a:t>ACCELERATE YOUR POTENTIALS</a:t>
            </a:r>
            <a:endParaRPr lang="fr-FR" sz="4000" dirty="0">
              <a:solidFill>
                <a:schemeClr val="bg1"/>
              </a:solidFill>
              <a:latin typeface="Nexa Text Heavy Italic" pitchFamily="2" charset="77"/>
            </a:endParaRPr>
          </a:p>
        </p:txBody>
      </p:sp>
      <p:sp>
        <p:nvSpPr>
          <p:cNvPr id="6" name="object 6"/>
          <p:cNvSpPr txBox="1"/>
          <p:nvPr/>
        </p:nvSpPr>
        <p:spPr>
          <a:xfrm>
            <a:off x="757759" y="3957949"/>
            <a:ext cx="9176295" cy="795718"/>
          </a:xfrm>
          <a:prstGeom prst="rect">
            <a:avLst/>
          </a:prstGeom>
        </p:spPr>
        <p:txBody>
          <a:bodyPr vert="horz" wrap="square" lIns="0" tIns="89522" rIns="0" bIns="0" rtlCol="0">
            <a:spAutoFit/>
          </a:bodyPr>
          <a:lstStyle/>
          <a:p>
            <a:pPr algn="ctr">
              <a:spcBef>
                <a:spcPts val="705"/>
              </a:spcBef>
            </a:pPr>
            <a:r>
              <a:rPr lang="en-US" sz="2000" spc="70" dirty="0">
                <a:solidFill>
                  <a:srgbClr val="FFFFFF"/>
                </a:solidFill>
                <a:latin typeface="Nexa Text Book" pitchFamily="2" charset="77"/>
                <a:cs typeface="Tahoma"/>
              </a:rPr>
              <a:t>FRENCH LEADER IN DIGITAL GROWTH.</a:t>
            </a:r>
          </a:p>
          <a:p>
            <a:pPr algn="ctr">
              <a:spcBef>
                <a:spcPts val="705"/>
              </a:spcBef>
            </a:pPr>
            <a:r>
              <a:rPr lang="en-US" sz="2000" spc="70" dirty="0">
                <a:solidFill>
                  <a:srgbClr val="FFFFFF"/>
                </a:solidFill>
                <a:latin typeface="Nexa Text Book" pitchFamily="2" charset="77"/>
                <a:cs typeface="Tahoma"/>
              </a:rPr>
              <a:t>GROWTH AND EFFICIENCY FOR SMEs AND ETIs.</a:t>
            </a:r>
            <a:endParaRPr lang="fr-FR" dirty="0">
              <a:latin typeface="Nexa Text Book" pitchFamily="2" charset="77"/>
              <a:cs typeface="Tahoma"/>
            </a:endParaRPr>
          </a:p>
        </p:txBody>
      </p:sp>
      <p:sp>
        <p:nvSpPr>
          <p:cNvPr id="7" name="object 7"/>
          <p:cNvSpPr txBox="1"/>
          <p:nvPr/>
        </p:nvSpPr>
        <p:spPr>
          <a:xfrm>
            <a:off x="4383315" y="6809559"/>
            <a:ext cx="1923784" cy="228234"/>
          </a:xfrm>
          <a:prstGeom prst="rect">
            <a:avLst/>
          </a:prstGeom>
        </p:spPr>
        <p:txBody>
          <a:bodyPr vert="horz" wrap="square" lIns="0" tIns="12698" rIns="0" bIns="0" rtlCol="0">
            <a:spAutoFit/>
          </a:bodyPr>
          <a:lstStyle/>
          <a:p>
            <a:pPr marL="12699" algn="ctr">
              <a:spcBef>
                <a:spcPts val="100"/>
              </a:spcBef>
            </a:pPr>
            <a:r>
              <a:rPr lang="fr-FR" sz="1400" dirty="0">
                <a:solidFill>
                  <a:srgbClr val="FFFFFF"/>
                </a:solidFill>
                <a:latin typeface="Nexa Text Book" pitchFamily="2" charset="77"/>
                <a:cs typeface="Verdana"/>
              </a:rPr>
              <a:t>JA</a:t>
            </a:r>
            <a:r>
              <a:rPr lang="fr-FR" sz="1400" spc="-40" dirty="0">
                <a:solidFill>
                  <a:srgbClr val="FFFFFF"/>
                </a:solidFill>
                <a:latin typeface="Nexa Text Book" pitchFamily="2" charset="77"/>
                <a:cs typeface="Verdana"/>
              </a:rPr>
              <a:t>N</a:t>
            </a:r>
            <a:r>
              <a:rPr lang="fr-FR" sz="1400" spc="-45" dirty="0">
                <a:solidFill>
                  <a:srgbClr val="FFFFFF"/>
                </a:solidFill>
                <a:latin typeface="Nexa Text Book" pitchFamily="2" charset="77"/>
                <a:cs typeface="Verdana"/>
              </a:rPr>
              <a:t>VIER</a:t>
            </a:r>
            <a:r>
              <a:rPr lang="fr-FR" sz="1400" spc="-190" dirty="0">
                <a:solidFill>
                  <a:srgbClr val="FFFFFF"/>
                </a:solidFill>
                <a:latin typeface="Nexa Text Book" pitchFamily="2" charset="77"/>
                <a:cs typeface="Verdana"/>
              </a:rPr>
              <a:t>    </a:t>
            </a:r>
            <a:r>
              <a:rPr lang="fr-FR" sz="1400" spc="70" dirty="0">
                <a:solidFill>
                  <a:srgbClr val="FFFFFF"/>
                </a:solidFill>
                <a:latin typeface="Nexa Text Book" pitchFamily="2" charset="77"/>
                <a:cs typeface="Verdana"/>
              </a:rPr>
              <a:t>2023</a:t>
            </a:r>
            <a:endParaRPr lang="fr-FR" sz="1400" dirty="0">
              <a:latin typeface="Nexa Text Book" pitchFamily="2" charset="77"/>
              <a:cs typeface="Verdana"/>
            </a:endParaRPr>
          </a:p>
        </p:txBody>
      </p:sp>
      <p:pic>
        <p:nvPicPr>
          <p:cNvPr id="9" name="Image 8">
            <a:extLst>
              <a:ext uri="{FF2B5EF4-FFF2-40B4-BE49-F238E27FC236}">
                <a16:creationId xmlns:a16="http://schemas.microsoft.com/office/drawing/2014/main" id="{4FD5C475-1E10-10B7-6033-A59F69D274CC}"/>
              </a:ext>
            </a:extLst>
          </p:cNvPr>
          <p:cNvPicPr>
            <a:picLocks noChangeAspect="1"/>
          </p:cNvPicPr>
          <p:nvPr/>
        </p:nvPicPr>
        <p:blipFill>
          <a:blip r:embed="rId4"/>
          <a:stretch>
            <a:fillRect/>
          </a:stretch>
        </p:blipFill>
        <p:spPr>
          <a:xfrm>
            <a:off x="3471554" y="1971934"/>
            <a:ext cx="3747916" cy="445730"/>
          </a:xfrm>
          <a:prstGeom prst="rect">
            <a:avLst/>
          </a:prstGeom>
        </p:spPr>
      </p:pic>
    </p:spTree>
    <p:extLst>
      <p:ext uri="{BB962C8B-B14F-4D97-AF65-F5344CB8AC3E}">
        <p14:creationId xmlns:p14="http://schemas.microsoft.com/office/powerpoint/2010/main" val="456058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71F26"/>
        </a:solidFill>
        <a:effectLst/>
      </p:bgPr>
    </p:bg>
    <p:spTree>
      <p:nvGrpSpPr>
        <p:cNvPr id="1" name=""/>
        <p:cNvGrpSpPr/>
        <p:nvPr/>
      </p:nvGrpSpPr>
      <p:grpSpPr>
        <a:xfrm>
          <a:off x="0" y="0"/>
          <a:ext cx="0" cy="0"/>
          <a:chOff x="0" y="0"/>
          <a:chExt cx="0" cy="0"/>
        </a:xfrm>
      </p:grpSpPr>
      <p:pic>
        <p:nvPicPr>
          <p:cNvPr id="27" name="Image 26" descr="Une image contenant personne, intérieur, femme&#10;&#10;Description générée automatiquement">
            <a:extLst>
              <a:ext uri="{FF2B5EF4-FFF2-40B4-BE49-F238E27FC236}">
                <a16:creationId xmlns:a16="http://schemas.microsoft.com/office/drawing/2014/main" id="{7E544E11-A6D7-4C7E-5C03-517274440979}"/>
              </a:ext>
            </a:extLst>
          </p:cNvPr>
          <p:cNvPicPr>
            <a:picLocks noChangeAspect="1"/>
          </p:cNvPicPr>
          <p:nvPr/>
        </p:nvPicPr>
        <p:blipFill rotWithShape="1">
          <a:blip r:embed="rId3">
            <a:alphaModFix amt="10000"/>
          </a:blip>
          <a:srcRect l="6292" t="48785" r="14185" b="13715"/>
          <a:stretch/>
        </p:blipFill>
        <p:spPr>
          <a:xfrm>
            <a:off x="0" y="-562"/>
            <a:ext cx="10691814" cy="7562850"/>
          </a:xfrm>
          <a:prstGeom prst="rect">
            <a:avLst/>
          </a:prstGeom>
        </p:spPr>
      </p:pic>
      <p:pic>
        <p:nvPicPr>
          <p:cNvPr id="16" name="Image 15">
            <a:extLst>
              <a:ext uri="{FF2B5EF4-FFF2-40B4-BE49-F238E27FC236}">
                <a16:creationId xmlns:a16="http://schemas.microsoft.com/office/drawing/2014/main" id="{8AAB75D7-E594-11AC-FBEF-7C88F6D9E7E0}"/>
              </a:ext>
            </a:extLst>
          </p:cNvPr>
          <p:cNvPicPr>
            <a:picLocks noChangeAspect="1"/>
          </p:cNvPicPr>
          <p:nvPr/>
        </p:nvPicPr>
        <p:blipFill rotWithShape="1">
          <a:blip r:embed="rId4"/>
          <a:srcRect t="21061" r="22435"/>
          <a:stretch/>
        </p:blipFill>
        <p:spPr>
          <a:xfrm>
            <a:off x="8721518" y="562"/>
            <a:ext cx="1970295" cy="1439396"/>
          </a:xfrm>
          <a:prstGeom prst="rect">
            <a:avLst/>
          </a:prstGeom>
        </p:spPr>
      </p:pic>
      <p:sp>
        <p:nvSpPr>
          <p:cNvPr id="18" name="ZoneTexte 17">
            <a:extLst>
              <a:ext uri="{FF2B5EF4-FFF2-40B4-BE49-F238E27FC236}">
                <a16:creationId xmlns:a16="http://schemas.microsoft.com/office/drawing/2014/main" id="{D9016DAC-1674-B47D-A463-94C50E38F138}"/>
              </a:ext>
            </a:extLst>
          </p:cNvPr>
          <p:cNvSpPr txBox="1"/>
          <p:nvPr/>
        </p:nvSpPr>
        <p:spPr>
          <a:xfrm>
            <a:off x="10052008" y="7053974"/>
            <a:ext cx="639805" cy="307731"/>
          </a:xfrm>
          <a:prstGeom prst="rect">
            <a:avLst/>
          </a:prstGeom>
          <a:noFill/>
        </p:spPr>
        <p:txBody>
          <a:bodyPr wrap="square" rtlCol="0">
            <a:spAutoFit/>
          </a:bodyPr>
          <a:lstStyle/>
          <a:p>
            <a:r>
              <a:rPr lang="fr-FR" sz="1400" dirty="0">
                <a:solidFill>
                  <a:schemeClr val="bg1"/>
                </a:solidFill>
                <a:latin typeface="Nexa Text" pitchFamily="2" charset="77"/>
              </a:rPr>
              <a:t>11</a:t>
            </a:r>
          </a:p>
        </p:txBody>
      </p:sp>
      <p:sp>
        <p:nvSpPr>
          <p:cNvPr id="4" name="object 2">
            <a:extLst>
              <a:ext uri="{FF2B5EF4-FFF2-40B4-BE49-F238E27FC236}">
                <a16:creationId xmlns:a16="http://schemas.microsoft.com/office/drawing/2014/main" id="{20999402-EA0D-DF6D-39F7-97886C00DF08}"/>
              </a:ext>
            </a:extLst>
          </p:cNvPr>
          <p:cNvSpPr txBox="1"/>
          <p:nvPr/>
        </p:nvSpPr>
        <p:spPr>
          <a:xfrm>
            <a:off x="760614" y="764044"/>
            <a:ext cx="5172673" cy="505265"/>
          </a:xfrm>
          <a:prstGeom prst="rect">
            <a:avLst/>
          </a:prstGeom>
        </p:spPr>
        <p:txBody>
          <a:bodyPr vert="horz" wrap="square" lIns="0" tIns="12698" rIns="0" bIns="0" rtlCol="0">
            <a:spAutoFit/>
          </a:bodyPr>
          <a:lstStyle/>
          <a:p>
            <a:pPr marL="12699">
              <a:spcBef>
                <a:spcPts val="100"/>
              </a:spcBef>
            </a:pPr>
            <a:r>
              <a:rPr lang="fr-FR" sz="3200" b="1" dirty="0">
                <a:solidFill>
                  <a:schemeClr val="bg1"/>
                </a:solidFill>
                <a:latin typeface="Nexa Text Extra Bold Italic" pitchFamily="2" charset="77"/>
                <a:cs typeface="Verdana"/>
              </a:rPr>
              <a:t>OUR CSR COMMITMENTS</a:t>
            </a:r>
            <a:endParaRPr sz="3200" b="1" dirty="0">
              <a:solidFill>
                <a:schemeClr val="bg1"/>
              </a:solidFill>
              <a:latin typeface="Nexa Text Extra Bold Italic" pitchFamily="2" charset="77"/>
              <a:cs typeface="Verdana"/>
            </a:endParaRPr>
          </a:p>
        </p:txBody>
      </p:sp>
      <p:sp>
        <p:nvSpPr>
          <p:cNvPr id="8" name="Rectangle 7">
            <a:extLst>
              <a:ext uri="{FF2B5EF4-FFF2-40B4-BE49-F238E27FC236}">
                <a16:creationId xmlns:a16="http://schemas.microsoft.com/office/drawing/2014/main" id="{3A17F187-F86E-983C-AB4E-31E0D91E8DE5}"/>
              </a:ext>
            </a:extLst>
          </p:cNvPr>
          <p:cNvSpPr/>
          <p:nvPr/>
        </p:nvSpPr>
        <p:spPr>
          <a:xfrm rot="10800000">
            <a:off x="760609" y="1269234"/>
            <a:ext cx="5172673" cy="84564"/>
          </a:xfrm>
          <a:prstGeom prst="rect">
            <a:avLst/>
          </a:prstGeom>
          <a:gradFill>
            <a:gsLst>
              <a:gs pos="0">
                <a:srgbClr val="87EFFF"/>
              </a:gs>
              <a:gs pos="100000">
                <a:srgbClr val="4862A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object 2">
            <a:extLst>
              <a:ext uri="{FF2B5EF4-FFF2-40B4-BE49-F238E27FC236}">
                <a16:creationId xmlns:a16="http://schemas.microsoft.com/office/drawing/2014/main" id="{915528AB-B8E1-8016-59F1-3BB13A8D67CF}"/>
              </a:ext>
            </a:extLst>
          </p:cNvPr>
          <p:cNvSpPr txBox="1"/>
          <p:nvPr/>
        </p:nvSpPr>
        <p:spPr>
          <a:xfrm>
            <a:off x="760614" y="531911"/>
            <a:ext cx="4103584" cy="228234"/>
          </a:xfrm>
          <a:prstGeom prst="rect">
            <a:avLst/>
          </a:prstGeom>
        </p:spPr>
        <p:txBody>
          <a:bodyPr vert="horz" wrap="square" lIns="0" tIns="12698" rIns="0" bIns="0" rtlCol="0">
            <a:spAutoFit/>
          </a:bodyPr>
          <a:lstStyle/>
          <a:p>
            <a:pPr marL="12699">
              <a:spcBef>
                <a:spcPts val="100"/>
              </a:spcBef>
            </a:pPr>
            <a:r>
              <a:rPr lang="fr-FR" sz="1400" dirty="0">
                <a:solidFill>
                  <a:schemeClr val="bg1"/>
                </a:solidFill>
                <a:latin typeface="Nexa Text" pitchFamily="2" charset="77"/>
                <a:cs typeface="Verdana"/>
              </a:rPr>
              <a:t>WHO ARE WE ?</a:t>
            </a:r>
            <a:endParaRPr sz="1400" dirty="0">
              <a:solidFill>
                <a:schemeClr val="bg1"/>
              </a:solidFill>
              <a:latin typeface="Nexa Text" pitchFamily="2" charset="77"/>
              <a:cs typeface="Verdana"/>
            </a:endParaRPr>
          </a:p>
        </p:txBody>
      </p:sp>
      <p:sp>
        <p:nvSpPr>
          <p:cNvPr id="3" name="object 8">
            <a:extLst>
              <a:ext uri="{FF2B5EF4-FFF2-40B4-BE49-F238E27FC236}">
                <a16:creationId xmlns:a16="http://schemas.microsoft.com/office/drawing/2014/main" id="{296F6A2F-A90D-7DC5-9570-C1852B2A8884}"/>
              </a:ext>
            </a:extLst>
          </p:cNvPr>
          <p:cNvSpPr txBox="1"/>
          <p:nvPr/>
        </p:nvSpPr>
        <p:spPr>
          <a:xfrm>
            <a:off x="1514384" y="2448145"/>
            <a:ext cx="8418824" cy="506998"/>
          </a:xfrm>
          <a:prstGeom prst="rect">
            <a:avLst/>
          </a:prstGeom>
        </p:spPr>
        <p:txBody>
          <a:bodyPr vert="horz" wrap="square" lIns="0" tIns="12700" rIns="0" bIns="0" rtlCol="0">
            <a:spAutoFit/>
          </a:bodyPr>
          <a:lstStyle/>
          <a:p>
            <a:pPr marL="12700" marR="5080">
              <a:lnSpc>
                <a:spcPct val="128200"/>
              </a:lnSpc>
              <a:spcBef>
                <a:spcPts val="100"/>
              </a:spcBef>
            </a:pPr>
            <a:r>
              <a:rPr lang="en-US" sz="1300" spc="-25" dirty="0">
                <a:solidFill>
                  <a:srgbClr val="FFFFFF"/>
                </a:solidFill>
                <a:latin typeface="Nexa Text" pitchFamily="2" charset="77"/>
                <a:cs typeface="Verdana"/>
              </a:rPr>
              <a:t>Maintaining the well-being of our employees is a priority for us. We prioritize the fulfillment of each employee through various arrangements such as telework, cultural and sports activities, team building, and more.</a:t>
            </a:r>
            <a:endParaRPr lang="fr-FR" sz="1300" dirty="0">
              <a:latin typeface="Nexa Text" pitchFamily="2" charset="77"/>
              <a:cs typeface="Verdana"/>
            </a:endParaRPr>
          </a:p>
        </p:txBody>
      </p:sp>
      <p:sp>
        <p:nvSpPr>
          <p:cNvPr id="5" name="object 9">
            <a:extLst>
              <a:ext uri="{FF2B5EF4-FFF2-40B4-BE49-F238E27FC236}">
                <a16:creationId xmlns:a16="http://schemas.microsoft.com/office/drawing/2014/main" id="{86A65FF6-7923-2527-CD73-8D22ADD48550}"/>
              </a:ext>
            </a:extLst>
          </p:cNvPr>
          <p:cNvSpPr txBox="1"/>
          <p:nvPr/>
        </p:nvSpPr>
        <p:spPr>
          <a:xfrm>
            <a:off x="1514384" y="2028023"/>
            <a:ext cx="3361425" cy="228268"/>
          </a:xfrm>
          <a:prstGeom prst="rect">
            <a:avLst/>
          </a:prstGeom>
          <a:noFill/>
        </p:spPr>
        <p:txBody>
          <a:bodyPr vert="horz" wrap="square" lIns="0" tIns="12700" rIns="0" bIns="0" rtlCol="0">
            <a:spAutoFit/>
          </a:bodyPr>
          <a:lstStyle/>
          <a:p>
            <a:pPr marL="12700">
              <a:lnSpc>
                <a:spcPct val="100000"/>
              </a:lnSpc>
              <a:spcBef>
                <a:spcPts val="100"/>
              </a:spcBef>
            </a:pPr>
            <a:r>
              <a:rPr lang="en-US" sz="1400" b="1" dirty="0">
                <a:gradFill>
                  <a:gsLst>
                    <a:gs pos="0">
                      <a:srgbClr val="87EFFF"/>
                    </a:gs>
                    <a:gs pos="100000">
                      <a:srgbClr val="4862AB"/>
                    </a:gs>
                  </a:gsLst>
                  <a:lin ang="10800000" scaled="0"/>
                </a:gradFill>
                <a:latin typeface="Nexa Text Black" pitchFamily="2" charset="77"/>
                <a:cs typeface="Verdana"/>
              </a:rPr>
              <a:t>HEALTH AND WELL-BEING OF EMPLOYEES</a:t>
            </a:r>
            <a:endParaRPr sz="1400" b="1" dirty="0">
              <a:gradFill>
                <a:gsLst>
                  <a:gs pos="0">
                    <a:srgbClr val="87EFFF"/>
                  </a:gs>
                  <a:gs pos="100000">
                    <a:srgbClr val="4862AB"/>
                  </a:gs>
                </a:gsLst>
                <a:lin ang="10800000" scaled="0"/>
              </a:gradFill>
              <a:latin typeface="Nexa Text Black" pitchFamily="2" charset="77"/>
              <a:cs typeface="Verdana"/>
            </a:endParaRPr>
          </a:p>
        </p:txBody>
      </p:sp>
      <p:sp>
        <p:nvSpPr>
          <p:cNvPr id="6" name="object 10">
            <a:extLst>
              <a:ext uri="{FF2B5EF4-FFF2-40B4-BE49-F238E27FC236}">
                <a16:creationId xmlns:a16="http://schemas.microsoft.com/office/drawing/2014/main" id="{91C36D07-7A36-B2E2-A4C7-E7881678ECB6}"/>
              </a:ext>
            </a:extLst>
          </p:cNvPr>
          <p:cNvSpPr txBox="1"/>
          <p:nvPr/>
        </p:nvSpPr>
        <p:spPr>
          <a:xfrm>
            <a:off x="1557546" y="5177049"/>
            <a:ext cx="8376632" cy="506998"/>
          </a:xfrm>
          <a:prstGeom prst="rect">
            <a:avLst/>
          </a:prstGeom>
        </p:spPr>
        <p:txBody>
          <a:bodyPr vert="horz" wrap="square" lIns="0" tIns="12700" rIns="0" bIns="0" rtlCol="0">
            <a:spAutoFit/>
          </a:bodyPr>
          <a:lstStyle/>
          <a:p>
            <a:pPr marL="12700" marR="5080">
              <a:lnSpc>
                <a:spcPct val="128200"/>
              </a:lnSpc>
              <a:spcBef>
                <a:spcPts val="100"/>
              </a:spcBef>
            </a:pPr>
            <a:r>
              <a:rPr lang="en-US" sz="1300" spc="5" dirty="0">
                <a:solidFill>
                  <a:srgbClr val="FFFFFF"/>
                </a:solidFill>
                <a:latin typeface="Nexa Text" pitchFamily="2" charset="77"/>
                <a:cs typeface="Verdana"/>
              </a:rPr>
              <a:t>Commitment to environmental approach: finding a balance between resource usage and reducing our carbon emissions. The equipment we offer is sourced from the "Green IT" range.</a:t>
            </a:r>
            <a:endParaRPr lang="fr-FR" sz="1300" spc="5" dirty="0">
              <a:solidFill>
                <a:srgbClr val="FFFFFF"/>
              </a:solidFill>
              <a:latin typeface="Nexa Text" pitchFamily="2" charset="77"/>
              <a:cs typeface="Verdana"/>
            </a:endParaRPr>
          </a:p>
        </p:txBody>
      </p:sp>
      <p:sp>
        <p:nvSpPr>
          <p:cNvPr id="7" name="object 11">
            <a:extLst>
              <a:ext uri="{FF2B5EF4-FFF2-40B4-BE49-F238E27FC236}">
                <a16:creationId xmlns:a16="http://schemas.microsoft.com/office/drawing/2014/main" id="{A81362A8-666A-8462-815D-20484CF50E05}"/>
              </a:ext>
            </a:extLst>
          </p:cNvPr>
          <p:cNvSpPr txBox="1"/>
          <p:nvPr/>
        </p:nvSpPr>
        <p:spPr>
          <a:xfrm>
            <a:off x="1557546" y="4747038"/>
            <a:ext cx="7274975" cy="228268"/>
          </a:xfrm>
          <a:prstGeom prst="rect">
            <a:avLst/>
          </a:prstGeom>
          <a:noFill/>
        </p:spPr>
        <p:txBody>
          <a:bodyPr vert="horz" wrap="square" lIns="0" tIns="12700" rIns="0" bIns="0" rtlCol="0">
            <a:spAutoFit/>
          </a:bodyPr>
          <a:lstStyle/>
          <a:p>
            <a:pPr marL="12700">
              <a:lnSpc>
                <a:spcPct val="100000"/>
              </a:lnSpc>
              <a:spcBef>
                <a:spcPts val="100"/>
              </a:spcBef>
            </a:pPr>
            <a:r>
              <a:rPr lang="fr-FR" sz="1400" b="1" dirty="0">
                <a:gradFill>
                  <a:gsLst>
                    <a:gs pos="0">
                      <a:srgbClr val="87EFFF"/>
                    </a:gs>
                    <a:gs pos="100000">
                      <a:srgbClr val="4862AB"/>
                    </a:gs>
                  </a:gsLst>
                  <a:lin ang="10800000" scaled="0"/>
                </a:gradFill>
                <a:latin typeface="Nexa Text Black" pitchFamily="2" charset="77"/>
                <a:cs typeface="Verdana"/>
              </a:rPr>
              <a:t>RESPONSIBLE CONSUMPTION AND PRODUCTION</a:t>
            </a:r>
            <a:endParaRPr sz="1400" b="1" dirty="0">
              <a:gradFill>
                <a:gsLst>
                  <a:gs pos="0">
                    <a:srgbClr val="87EFFF"/>
                  </a:gs>
                  <a:gs pos="100000">
                    <a:srgbClr val="4862AB"/>
                  </a:gs>
                </a:gsLst>
                <a:lin ang="10800000" scaled="0"/>
              </a:gradFill>
              <a:latin typeface="Nexa Text Black" pitchFamily="2" charset="77"/>
              <a:cs typeface="Verdana"/>
            </a:endParaRPr>
          </a:p>
        </p:txBody>
      </p:sp>
      <p:sp>
        <p:nvSpPr>
          <p:cNvPr id="31" name="object 26">
            <a:extLst>
              <a:ext uri="{FF2B5EF4-FFF2-40B4-BE49-F238E27FC236}">
                <a16:creationId xmlns:a16="http://schemas.microsoft.com/office/drawing/2014/main" id="{E002FE23-CFA7-7F6F-F79E-E755BF1284A7}"/>
              </a:ext>
            </a:extLst>
          </p:cNvPr>
          <p:cNvSpPr txBox="1"/>
          <p:nvPr/>
        </p:nvSpPr>
        <p:spPr>
          <a:xfrm>
            <a:off x="1512381" y="3785531"/>
            <a:ext cx="8418824" cy="505010"/>
          </a:xfrm>
          <a:prstGeom prst="rect">
            <a:avLst/>
          </a:prstGeom>
        </p:spPr>
        <p:txBody>
          <a:bodyPr vert="horz" wrap="square" lIns="0" tIns="12700" rIns="0" bIns="0" rtlCol="0">
            <a:spAutoFit/>
          </a:bodyPr>
          <a:lstStyle/>
          <a:p>
            <a:pPr marL="12700" marR="5080">
              <a:lnSpc>
                <a:spcPct val="128200"/>
              </a:lnSpc>
              <a:spcBef>
                <a:spcPts val="100"/>
              </a:spcBef>
            </a:pPr>
            <a:r>
              <a:rPr lang="en-US" sz="1300" spc="-5" dirty="0">
                <a:solidFill>
                  <a:srgbClr val="FFFFFF"/>
                </a:solidFill>
                <a:latin typeface="Nexa Text" pitchFamily="2" charset="77"/>
                <a:cs typeface="Verdana"/>
              </a:rPr>
              <a:t>Guarantee diversity and promoting the principle of non-discrimination in all its forms. Providing support and training to our employees through </a:t>
            </a:r>
            <a:r>
              <a:rPr lang="en-US" sz="1300" spc="-5" dirty="0" err="1">
                <a:solidFill>
                  <a:srgbClr val="FFFFFF"/>
                </a:solidFill>
                <a:latin typeface="Nexa Text" pitchFamily="2" charset="77"/>
                <a:cs typeface="Verdana"/>
              </a:rPr>
              <a:t>NowSchool</a:t>
            </a:r>
            <a:r>
              <a:rPr lang="en-US" sz="1300" spc="-5" dirty="0">
                <a:solidFill>
                  <a:srgbClr val="FFFFFF"/>
                </a:solidFill>
                <a:latin typeface="Nexa Text" pitchFamily="2" charset="77"/>
                <a:cs typeface="Verdana"/>
              </a:rPr>
              <a:t>, our internal certification platform.</a:t>
            </a:r>
            <a:endParaRPr lang="fr-FR" sz="1300" spc="-5" dirty="0">
              <a:solidFill>
                <a:srgbClr val="FFFFFF"/>
              </a:solidFill>
              <a:latin typeface="Nexa Text" pitchFamily="2" charset="77"/>
              <a:cs typeface="Verdana"/>
            </a:endParaRPr>
          </a:p>
        </p:txBody>
      </p:sp>
      <p:sp>
        <p:nvSpPr>
          <p:cNvPr id="32" name="object 27">
            <a:extLst>
              <a:ext uri="{FF2B5EF4-FFF2-40B4-BE49-F238E27FC236}">
                <a16:creationId xmlns:a16="http://schemas.microsoft.com/office/drawing/2014/main" id="{6A5DB519-54D7-C4C1-8789-8F7FBD243E99}"/>
              </a:ext>
            </a:extLst>
          </p:cNvPr>
          <p:cNvSpPr txBox="1"/>
          <p:nvPr/>
        </p:nvSpPr>
        <p:spPr>
          <a:xfrm>
            <a:off x="1514383" y="3353688"/>
            <a:ext cx="4051533" cy="228268"/>
          </a:xfrm>
          <a:prstGeom prst="rect">
            <a:avLst/>
          </a:prstGeom>
          <a:noFill/>
        </p:spPr>
        <p:txBody>
          <a:bodyPr vert="horz" wrap="square" lIns="0" tIns="12700" rIns="0" bIns="0" rtlCol="0">
            <a:spAutoFit/>
          </a:bodyPr>
          <a:lstStyle/>
          <a:p>
            <a:pPr marL="12700">
              <a:lnSpc>
                <a:spcPct val="100000"/>
              </a:lnSpc>
              <a:spcBef>
                <a:spcPts val="100"/>
              </a:spcBef>
            </a:pPr>
            <a:r>
              <a:rPr lang="fr-FR" sz="1400" b="1" dirty="0">
                <a:gradFill>
                  <a:gsLst>
                    <a:gs pos="0">
                      <a:srgbClr val="87EFFF"/>
                    </a:gs>
                    <a:gs pos="100000">
                      <a:srgbClr val="4862AB"/>
                    </a:gs>
                  </a:gsLst>
                  <a:lin ang="10800000" scaled="0"/>
                </a:gradFill>
                <a:latin typeface="Nexa Text Black" pitchFamily="2" charset="77"/>
                <a:cs typeface="Verdana"/>
              </a:rPr>
              <a:t>EQUAL OPPORTUNITIES</a:t>
            </a:r>
            <a:endParaRPr sz="1400" b="1" dirty="0">
              <a:gradFill>
                <a:gsLst>
                  <a:gs pos="0">
                    <a:srgbClr val="87EFFF"/>
                  </a:gs>
                  <a:gs pos="100000">
                    <a:srgbClr val="4862AB"/>
                  </a:gs>
                </a:gsLst>
                <a:lin ang="10800000" scaled="0"/>
              </a:gradFill>
              <a:latin typeface="Nexa Text Black" pitchFamily="2" charset="77"/>
              <a:cs typeface="Verdana"/>
            </a:endParaRPr>
          </a:p>
        </p:txBody>
      </p:sp>
      <p:sp>
        <p:nvSpPr>
          <p:cNvPr id="33" name="object 28">
            <a:extLst>
              <a:ext uri="{FF2B5EF4-FFF2-40B4-BE49-F238E27FC236}">
                <a16:creationId xmlns:a16="http://schemas.microsoft.com/office/drawing/2014/main" id="{6C9110CE-3F5F-7897-E787-7C47AF015B92}"/>
              </a:ext>
            </a:extLst>
          </p:cNvPr>
          <p:cNvSpPr txBox="1"/>
          <p:nvPr/>
        </p:nvSpPr>
        <p:spPr>
          <a:xfrm>
            <a:off x="1557546" y="6486218"/>
            <a:ext cx="8376632" cy="506998"/>
          </a:xfrm>
          <a:prstGeom prst="rect">
            <a:avLst/>
          </a:prstGeom>
        </p:spPr>
        <p:txBody>
          <a:bodyPr vert="horz" wrap="square" lIns="0" tIns="12700" rIns="0" bIns="0" rtlCol="0">
            <a:spAutoFit/>
          </a:bodyPr>
          <a:lstStyle/>
          <a:p>
            <a:pPr marL="12700" marR="5080">
              <a:lnSpc>
                <a:spcPct val="128200"/>
              </a:lnSpc>
              <a:spcBef>
                <a:spcPts val="100"/>
              </a:spcBef>
            </a:pPr>
            <a:r>
              <a:rPr lang="en-US" sz="1300" spc="5" dirty="0">
                <a:solidFill>
                  <a:srgbClr val="FFFFFF"/>
                </a:solidFill>
                <a:latin typeface="Nexa Text" pitchFamily="2" charset="77"/>
                <a:cs typeface="Verdana"/>
              </a:rPr>
              <a:t>Strengthening the second life activity and actively participating in reducing our environmental impact related to digital technology: sustainable IT approach.</a:t>
            </a:r>
            <a:endParaRPr lang="fr-FR" sz="1300" dirty="0">
              <a:latin typeface="Nexa Text" pitchFamily="2" charset="77"/>
              <a:cs typeface="Verdana"/>
            </a:endParaRPr>
          </a:p>
        </p:txBody>
      </p:sp>
      <p:sp>
        <p:nvSpPr>
          <p:cNvPr id="34" name="object 29">
            <a:extLst>
              <a:ext uri="{FF2B5EF4-FFF2-40B4-BE49-F238E27FC236}">
                <a16:creationId xmlns:a16="http://schemas.microsoft.com/office/drawing/2014/main" id="{E20F0C60-265E-3895-930F-62AB9929298D}"/>
              </a:ext>
            </a:extLst>
          </p:cNvPr>
          <p:cNvSpPr txBox="1"/>
          <p:nvPr/>
        </p:nvSpPr>
        <p:spPr>
          <a:xfrm>
            <a:off x="1557545" y="6116177"/>
            <a:ext cx="2879962" cy="228268"/>
          </a:xfrm>
          <a:prstGeom prst="rect">
            <a:avLst/>
          </a:prstGeom>
          <a:noFill/>
        </p:spPr>
        <p:txBody>
          <a:bodyPr vert="horz" wrap="square" lIns="0" tIns="12700" rIns="0" bIns="0" rtlCol="0">
            <a:spAutoFit/>
          </a:bodyPr>
          <a:lstStyle/>
          <a:p>
            <a:pPr marL="12700">
              <a:lnSpc>
                <a:spcPct val="100000"/>
              </a:lnSpc>
              <a:spcBef>
                <a:spcPts val="100"/>
              </a:spcBef>
            </a:pPr>
            <a:r>
              <a:rPr lang="fr-FR" sz="1400" b="1" dirty="0">
                <a:gradFill>
                  <a:gsLst>
                    <a:gs pos="0">
                      <a:srgbClr val="87EFFF"/>
                    </a:gs>
                    <a:gs pos="100000">
                      <a:srgbClr val="4862AB"/>
                    </a:gs>
                  </a:gsLst>
                  <a:lin ang="10800000" scaled="0"/>
                </a:gradFill>
                <a:latin typeface="Nexa Text Black" pitchFamily="2" charset="77"/>
                <a:cs typeface="Verdana"/>
              </a:rPr>
              <a:t>IT EQUIPMENT RECYCLING</a:t>
            </a:r>
          </a:p>
        </p:txBody>
      </p:sp>
      <p:pic>
        <p:nvPicPr>
          <p:cNvPr id="22" name="Image 21">
            <a:extLst>
              <a:ext uri="{FF2B5EF4-FFF2-40B4-BE49-F238E27FC236}">
                <a16:creationId xmlns:a16="http://schemas.microsoft.com/office/drawing/2014/main" id="{F5218B12-0932-FFB6-FC46-46B4673BFE17}"/>
              </a:ext>
            </a:extLst>
          </p:cNvPr>
          <p:cNvPicPr>
            <a:picLocks noChangeAspect="1"/>
          </p:cNvPicPr>
          <p:nvPr/>
        </p:nvPicPr>
        <p:blipFill>
          <a:blip r:embed="rId5"/>
          <a:stretch>
            <a:fillRect/>
          </a:stretch>
        </p:blipFill>
        <p:spPr>
          <a:xfrm>
            <a:off x="760609" y="6116177"/>
            <a:ext cx="533400" cy="533400"/>
          </a:xfrm>
          <a:prstGeom prst="rect">
            <a:avLst/>
          </a:prstGeom>
        </p:spPr>
      </p:pic>
      <p:pic>
        <p:nvPicPr>
          <p:cNvPr id="23" name="Image 22">
            <a:extLst>
              <a:ext uri="{FF2B5EF4-FFF2-40B4-BE49-F238E27FC236}">
                <a16:creationId xmlns:a16="http://schemas.microsoft.com/office/drawing/2014/main" id="{C0629FEC-0E3F-E975-902C-98908B54260F}"/>
              </a:ext>
            </a:extLst>
          </p:cNvPr>
          <p:cNvPicPr>
            <a:picLocks noChangeAspect="1"/>
          </p:cNvPicPr>
          <p:nvPr/>
        </p:nvPicPr>
        <p:blipFill>
          <a:blip r:embed="rId6"/>
          <a:stretch>
            <a:fillRect/>
          </a:stretch>
        </p:blipFill>
        <p:spPr>
          <a:xfrm>
            <a:off x="760609" y="4747038"/>
            <a:ext cx="533400" cy="533400"/>
          </a:xfrm>
          <a:prstGeom prst="rect">
            <a:avLst/>
          </a:prstGeom>
        </p:spPr>
      </p:pic>
      <p:pic>
        <p:nvPicPr>
          <p:cNvPr id="24" name="Image 23">
            <a:extLst>
              <a:ext uri="{FF2B5EF4-FFF2-40B4-BE49-F238E27FC236}">
                <a16:creationId xmlns:a16="http://schemas.microsoft.com/office/drawing/2014/main" id="{AF277C18-D899-73FF-ED8D-1AACAD300B0D}"/>
              </a:ext>
            </a:extLst>
          </p:cNvPr>
          <p:cNvPicPr>
            <a:picLocks noChangeAspect="1"/>
          </p:cNvPicPr>
          <p:nvPr/>
        </p:nvPicPr>
        <p:blipFill>
          <a:blip r:embed="rId7"/>
          <a:stretch>
            <a:fillRect/>
          </a:stretch>
        </p:blipFill>
        <p:spPr>
          <a:xfrm>
            <a:off x="760609" y="3353688"/>
            <a:ext cx="533400" cy="533400"/>
          </a:xfrm>
          <a:prstGeom prst="rect">
            <a:avLst/>
          </a:prstGeom>
        </p:spPr>
      </p:pic>
      <p:pic>
        <p:nvPicPr>
          <p:cNvPr id="25" name="Image 24">
            <a:extLst>
              <a:ext uri="{FF2B5EF4-FFF2-40B4-BE49-F238E27FC236}">
                <a16:creationId xmlns:a16="http://schemas.microsoft.com/office/drawing/2014/main" id="{19642933-7B20-FA2D-8417-18D0000C92D9}"/>
              </a:ext>
            </a:extLst>
          </p:cNvPr>
          <p:cNvPicPr>
            <a:picLocks noChangeAspect="1"/>
          </p:cNvPicPr>
          <p:nvPr/>
        </p:nvPicPr>
        <p:blipFill>
          <a:blip r:embed="rId8"/>
          <a:stretch>
            <a:fillRect/>
          </a:stretch>
        </p:blipFill>
        <p:spPr>
          <a:xfrm>
            <a:off x="760609" y="2036265"/>
            <a:ext cx="533400" cy="533400"/>
          </a:xfrm>
          <a:prstGeom prst="rect">
            <a:avLst/>
          </a:prstGeom>
        </p:spPr>
      </p:pic>
    </p:spTree>
    <p:extLst>
      <p:ext uri="{BB962C8B-B14F-4D97-AF65-F5344CB8AC3E}">
        <p14:creationId xmlns:p14="http://schemas.microsoft.com/office/powerpoint/2010/main" val="4072797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71F26"/>
        </a:solidFill>
        <a:effectLst/>
      </p:bgPr>
    </p:bg>
    <p:spTree>
      <p:nvGrpSpPr>
        <p:cNvPr id="1" name=""/>
        <p:cNvGrpSpPr/>
        <p:nvPr/>
      </p:nvGrpSpPr>
      <p:grpSpPr>
        <a:xfrm>
          <a:off x="0" y="0"/>
          <a:ext cx="0" cy="0"/>
          <a:chOff x="0" y="0"/>
          <a:chExt cx="0" cy="0"/>
        </a:xfrm>
      </p:grpSpPr>
      <p:pic>
        <p:nvPicPr>
          <p:cNvPr id="5" name="Image 4" descr="Une image contenant personne, intérieur, femme&#10;&#10;Description générée automatiquement">
            <a:extLst>
              <a:ext uri="{FF2B5EF4-FFF2-40B4-BE49-F238E27FC236}">
                <a16:creationId xmlns:a16="http://schemas.microsoft.com/office/drawing/2014/main" id="{DD3117AC-CFFF-E4B7-91BE-408839784DB6}"/>
              </a:ext>
            </a:extLst>
          </p:cNvPr>
          <p:cNvPicPr>
            <a:picLocks noChangeAspect="1"/>
          </p:cNvPicPr>
          <p:nvPr/>
        </p:nvPicPr>
        <p:blipFill rotWithShape="1">
          <a:blip r:embed="rId3">
            <a:alphaModFix amt="10000"/>
          </a:blip>
          <a:srcRect l="6292" t="48785" r="14185" b="13715"/>
          <a:stretch/>
        </p:blipFill>
        <p:spPr>
          <a:xfrm>
            <a:off x="0" y="-562"/>
            <a:ext cx="10691814" cy="7562850"/>
          </a:xfrm>
          <a:prstGeom prst="rect">
            <a:avLst/>
          </a:prstGeom>
        </p:spPr>
      </p:pic>
      <p:pic>
        <p:nvPicPr>
          <p:cNvPr id="16" name="Image 15">
            <a:extLst>
              <a:ext uri="{FF2B5EF4-FFF2-40B4-BE49-F238E27FC236}">
                <a16:creationId xmlns:a16="http://schemas.microsoft.com/office/drawing/2014/main" id="{8AAB75D7-E594-11AC-FBEF-7C88F6D9E7E0}"/>
              </a:ext>
            </a:extLst>
          </p:cNvPr>
          <p:cNvPicPr>
            <a:picLocks noChangeAspect="1"/>
          </p:cNvPicPr>
          <p:nvPr/>
        </p:nvPicPr>
        <p:blipFill rotWithShape="1">
          <a:blip r:embed="rId4"/>
          <a:srcRect t="21061" r="22435"/>
          <a:stretch/>
        </p:blipFill>
        <p:spPr>
          <a:xfrm>
            <a:off x="8721518" y="562"/>
            <a:ext cx="1970295" cy="1439396"/>
          </a:xfrm>
          <a:prstGeom prst="rect">
            <a:avLst/>
          </a:prstGeom>
        </p:spPr>
      </p:pic>
      <p:sp>
        <p:nvSpPr>
          <p:cNvPr id="18" name="ZoneTexte 17">
            <a:extLst>
              <a:ext uri="{FF2B5EF4-FFF2-40B4-BE49-F238E27FC236}">
                <a16:creationId xmlns:a16="http://schemas.microsoft.com/office/drawing/2014/main" id="{D9016DAC-1674-B47D-A463-94C50E38F138}"/>
              </a:ext>
            </a:extLst>
          </p:cNvPr>
          <p:cNvSpPr txBox="1"/>
          <p:nvPr/>
        </p:nvSpPr>
        <p:spPr>
          <a:xfrm>
            <a:off x="10052008" y="7053974"/>
            <a:ext cx="639805" cy="307731"/>
          </a:xfrm>
          <a:prstGeom prst="rect">
            <a:avLst/>
          </a:prstGeom>
          <a:noFill/>
        </p:spPr>
        <p:txBody>
          <a:bodyPr wrap="square" rtlCol="0">
            <a:spAutoFit/>
          </a:bodyPr>
          <a:lstStyle/>
          <a:p>
            <a:r>
              <a:rPr lang="fr-FR" sz="1400" dirty="0">
                <a:solidFill>
                  <a:schemeClr val="bg1"/>
                </a:solidFill>
                <a:latin typeface="Nexa Text" pitchFamily="2" charset="77"/>
              </a:rPr>
              <a:t>12</a:t>
            </a:r>
          </a:p>
        </p:txBody>
      </p:sp>
      <p:sp>
        <p:nvSpPr>
          <p:cNvPr id="4" name="object 2">
            <a:extLst>
              <a:ext uri="{FF2B5EF4-FFF2-40B4-BE49-F238E27FC236}">
                <a16:creationId xmlns:a16="http://schemas.microsoft.com/office/drawing/2014/main" id="{20999402-EA0D-DF6D-39F7-97886C00DF08}"/>
              </a:ext>
            </a:extLst>
          </p:cNvPr>
          <p:cNvSpPr txBox="1"/>
          <p:nvPr/>
        </p:nvSpPr>
        <p:spPr>
          <a:xfrm>
            <a:off x="760614" y="764044"/>
            <a:ext cx="5172673" cy="505265"/>
          </a:xfrm>
          <a:prstGeom prst="rect">
            <a:avLst/>
          </a:prstGeom>
        </p:spPr>
        <p:txBody>
          <a:bodyPr vert="horz" wrap="square" lIns="0" tIns="12698" rIns="0" bIns="0" rtlCol="0">
            <a:spAutoFit/>
          </a:bodyPr>
          <a:lstStyle/>
          <a:p>
            <a:pPr marL="12699">
              <a:spcBef>
                <a:spcPts val="100"/>
              </a:spcBef>
            </a:pPr>
            <a:r>
              <a:rPr lang="fr-FR" sz="3200" b="1" dirty="0">
                <a:solidFill>
                  <a:schemeClr val="bg1"/>
                </a:solidFill>
                <a:latin typeface="Nexa Text Extra Bold Italic" pitchFamily="2" charset="77"/>
                <a:cs typeface="Verdana"/>
              </a:rPr>
              <a:t>OUR CERTIFICATIONS</a:t>
            </a:r>
            <a:endParaRPr sz="3200" b="1" dirty="0">
              <a:solidFill>
                <a:schemeClr val="bg1"/>
              </a:solidFill>
              <a:latin typeface="Nexa Text Extra Bold Italic" pitchFamily="2" charset="77"/>
              <a:cs typeface="Verdana"/>
            </a:endParaRPr>
          </a:p>
        </p:txBody>
      </p:sp>
      <p:sp>
        <p:nvSpPr>
          <p:cNvPr id="8" name="Rectangle 7">
            <a:extLst>
              <a:ext uri="{FF2B5EF4-FFF2-40B4-BE49-F238E27FC236}">
                <a16:creationId xmlns:a16="http://schemas.microsoft.com/office/drawing/2014/main" id="{3A17F187-F86E-983C-AB4E-31E0D91E8DE5}"/>
              </a:ext>
            </a:extLst>
          </p:cNvPr>
          <p:cNvSpPr/>
          <p:nvPr/>
        </p:nvSpPr>
        <p:spPr>
          <a:xfrm rot="10800000">
            <a:off x="760609" y="1269234"/>
            <a:ext cx="5172673" cy="84564"/>
          </a:xfrm>
          <a:prstGeom prst="rect">
            <a:avLst/>
          </a:prstGeom>
          <a:gradFill>
            <a:gsLst>
              <a:gs pos="0">
                <a:srgbClr val="87EFFF"/>
              </a:gs>
              <a:gs pos="100000">
                <a:srgbClr val="4862A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object 2">
            <a:extLst>
              <a:ext uri="{FF2B5EF4-FFF2-40B4-BE49-F238E27FC236}">
                <a16:creationId xmlns:a16="http://schemas.microsoft.com/office/drawing/2014/main" id="{915528AB-B8E1-8016-59F1-3BB13A8D67CF}"/>
              </a:ext>
            </a:extLst>
          </p:cNvPr>
          <p:cNvSpPr txBox="1"/>
          <p:nvPr/>
        </p:nvSpPr>
        <p:spPr>
          <a:xfrm>
            <a:off x="760614" y="531911"/>
            <a:ext cx="4103584" cy="228234"/>
          </a:xfrm>
          <a:prstGeom prst="rect">
            <a:avLst/>
          </a:prstGeom>
        </p:spPr>
        <p:txBody>
          <a:bodyPr vert="horz" wrap="square" lIns="0" tIns="12698" rIns="0" bIns="0" rtlCol="0">
            <a:spAutoFit/>
          </a:bodyPr>
          <a:lstStyle/>
          <a:p>
            <a:pPr marL="12699">
              <a:spcBef>
                <a:spcPts val="100"/>
              </a:spcBef>
            </a:pPr>
            <a:r>
              <a:rPr lang="fr-FR" sz="1400" dirty="0">
                <a:solidFill>
                  <a:schemeClr val="bg1"/>
                </a:solidFill>
                <a:latin typeface="Nexa Text" pitchFamily="2" charset="77"/>
                <a:cs typeface="Verdana"/>
              </a:rPr>
              <a:t>WHO ARE WE ?</a:t>
            </a:r>
            <a:endParaRPr sz="1400" dirty="0">
              <a:solidFill>
                <a:schemeClr val="bg1"/>
              </a:solidFill>
              <a:latin typeface="Nexa Text" pitchFamily="2" charset="77"/>
              <a:cs typeface="Verdana"/>
            </a:endParaRPr>
          </a:p>
        </p:txBody>
      </p:sp>
      <p:sp>
        <p:nvSpPr>
          <p:cNvPr id="10" name="object 10">
            <a:extLst>
              <a:ext uri="{FF2B5EF4-FFF2-40B4-BE49-F238E27FC236}">
                <a16:creationId xmlns:a16="http://schemas.microsoft.com/office/drawing/2014/main" id="{9880AD00-9B35-24D3-C823-5BC720D4A112}"/>
              </a:ext>
            </a:extLst>
          </p:cNvPr>
          <p:cNvSpPr txBox="1"/>
          <p:nvPr/>
        </p:nvSpPr>
        <p:spPr>
          <a:xfrm>
            <a:off x="760610" y="4037496"/>
            <a:ext cx="1874057" cy="1529393"/>
          </a:xfrm>
          <a:prstGeom prst="rect">
            <a:avLst/>
          </a:prstGeom>
        </p:spPr>
        <p:txBody>
          <a:bodyPr vert="horz" wrap="square" lIns="0" tIns="12700" rIns="0" bIns="0" rtlCol="0">
            <a:spAutoFit/>
          </a:bodyPr>
          <a:lstStyle/>
          <a:p>
            <a:pPr marL="12700" marR="5080">
              <a:lnSpc>
                <a:spcPct val="128200"/>
              </a:lnSpc>
              <a:spcBef>
                <a:spcPts val="100"/>
              </a:spcBef>
            </a:pPr>
            <a:r>
              <a:rPr lang="en-US" sz="1300" spc="-5" dirty="0">
                <a:solidFill>
                  <a:schemeClr val="bg1"/>
                </a:solidFill>
                <a:latin typeface="Nexa Text Book" pitchFamily="2" charset="77"/>
                <a:cs typeface="Verdana"/>
              </a:rPr>
              <a:t>Our teams are trained in ITIL standards to ensure the efficiency of our service with a strong alignment to your current and future business needs.</a:t>
            </a:r>
            <a:endParaRPr sz="1300" dirty="0">
              <a:solidFill>
                <a:schemeClr val="bg1"/>
              </a:solidFill>
              <a:latin typeface="Nexa Text Book" pitchFamily="2" charset="77"/>
              <a:cs typeface="Verdana"/>
            </a:endParaRPr>
          </a:p>
        </p:txBody>
      </p:sp>
      <p:sp>
        <p:nvSpPr>
          <p:cNvPr id="15" name="object 10">
            <a:extLst>
              <a:ext uri="{FF2B5EF4-FFF2-40B4-BE49-F238E27FC236}">
                <a16:creationId xmlns:a16="http://schemas.microsoft.com/office/drawing/2014/main" id="{4EFF5A5A-AF4D-7A32-475F-D71E9ADA5630}"/>
              </a:ext>
            </a:extLst>
          </p:cNvPr>
          <p:cNvSpPr txBox="1"/>
          <p:nvPr/>
        </p:nvSpPr>
        <p:spPr>
          <a:xfrm>
            <a:off x="3115102" y="4037496"/>
            <a:ext cx="1874057" cy="2297680"/>
          </a:xfrm>
          <a:prstGeom prst="rect">
            <a:avLst/>
          </a:prstGeom>
        </p:spPr>
        <p:txBody>
          <a:bodyPr vert="horz" wrap="square" lIns="0" tIns="12700" rIns="0" bIns="0" rtlCol="0">
            <a:spAutoFit/>
          </a:bodyPr>
          <a:lstStyle/>
          <a:p>
            <a:pPr marL="12700" marR="5080">
              <a:lnSpc>
                <a:spcPct val="128200"/>
              </a:lnSpc>
              <a:spcBef>
                <a:spcPts val="100"/>
              </a:spcBef>
            </a:pPr>
            <a:r>
              <a:rPr lang="en-US" sz="1300" spc="-5" dirty="0">
                <a:solidFill>
                  <a:schemeClr val="bg1"/>
                </a:solidFill>
                <a:latin typeface="Nexa Text Book" pitchFamily="2" charset="77"/>
                <a:cs typeface="Verdana"/>
              </a:rPr>
              <a:t>This standard attests to our ability to implement effective quality management for consistent service quality. It highlights our strong customer orientation, process approach, and continuous improvement mindset.</a:t>
            </a:r>
            <a:endParaRPr sz="1300" dirty="0">
              <a:solidFill>
                <a:schemeClr val="bg1"/>
              </a:solidFill>
              <a:latin typeface="Nexa Text Book" pitchFamily="2" charset="77"/>
              <a:cs typeface="Verdana"/>
            </a:endParaRPr>
          </a:p>
        </p:txBody>
      </p:sp>
      <p:sp>
        <p:nvSpPr>
          <p:cNvPr id="17" name="object 10">
            <a:extLst>
              <a:ext uri="{FF2B5EF4-FFF2-40B4-BE49-F238E27FC236}">
                <a16:creationId xmlns:a16="http://schemas.microsoft.com/office/drawing/2014/main" id="{E9E7B277-CBF0-CE69-2A7E-1E7432AF67E8}"/>
              </a:ext>
            </a:extLst>
          </p:cNvPr>
          <p:cNvSpPr txBox="1"/>
          <p:nvPr/>
        </p:nvSpPr>
        <p:spPr>
          <a:xfrm>
            <a:off x="8057146" y="4048811"/>
            <a:ext cx="1874057" cy="1529393"/>
          </a:xfrm>
          <a:prstGeom prst="rect">
            <a:avLst/>
          </a:prstGeom>
        </p:spPr>
        <p:txBody>
          <a:bodyPr vert="horz" wrap="square" lIns="0" tIns="12700" rIns="0" bIns="0" rtlCol="0">
            <a:spAutoFit/>
          </a:bodyPr>
          <a:lstStyle/>
          <a:p>
            <a:pPr marL="12700" marR="5080">
              <a:lnSpc>
                <a:spcPct val="128200"/>
              </a:lnSpc>
              <a:spcBef>
                <a:spcPts val="100"/>
              </a:spcBef>
            </a:pPr>
            <a:r>
              <a:rPr lang="en-US" sz="1300" spc="-5" dirty="0">
                <a:solidFill>
                  <a:schemeClr val="bg1"/>
                </a:solidFill>
                <a:latin typeface="Nexa Text Book" pitchFamily="2" charset="77"/>
                <a:cs typeface="Verdana"/>
              </a:rPr>
              <a:t>We are strongly committed to protecting our clients' data and take precautions to prevent any security breaches associated with such risks.</a:t>
            </a:r>
            <a:endParaRPr sz="1300" dirty="0">
              <a:solidFill>
                <a:schemeClr val="bg1"/>
              </a:solidFill>
              <a:latin typeface="Nexa Text Book" pitchFamily="2" charset="77"/>
              <a:cs typeface="Verdana"/>
            </a:endParaRPr>
          </a:p>
        </p:txBody>
      </p:sp>
      <p:sp>
        <p:nvSpPr>
          <p:cNvPr id="19" name="object 10">
            <a:extLst>
              <a:ext uri="{FF2B5EF4-FFF2-40B4-BE49-F238E27FC236}">
                <a16:creationId xmlns:a16="http://schemas.microsoft.com/office/drawing/2014/main" id="{D8711F02-1F01-4F8D-B19E-D933435D44CB}"/>
              </a:ext>
            </a:extLst>
          </p:cNvPr>
          <p:cNvSpPr txBox="1"/>
          <p:nvPr/>
        </p:nvSpPr>
        <p:spPr>
          <a:xfrm>
            <a:off x="5603492" y="4037496"/>
            <a:ext cx="1874057" cy="2297680"/>
          </a:xfrm>
          <a:prstGeom prst="rect">
            <a:avLst/>
          </a:prstGeom>
        </p:spPr>
        <p:txBody>
          <a:bodyPr vert="horz" wrap="square" lIns="0" tIns="12700" rIns="0" bIns="0" rtlCol="0">
            <a:spAutoFit/>
          </a:bodyPr>
          <a:lstStyle/>
          <a:p>
            <a:pPr marL="12700" marR="5080">
              <a:lnSpc>
                <a:spcPct val="128200"/>
              </a:lnSpc>
              <a:spcBef>
                <a:spcPts val="100"/>
              </a:spcBef>
            </a:pPr>
            <a:r>
              <a:rPr lang="en-US" sz="1300" spc="-5" dirty="0">
                <a:solidFill>
                  <a:schemeClr val="bg1"/>
                </a:solidFill>
                <a:latin typeface="Nexa Text Book" pitchFamily="2" charset="77"/>
                <a:cs typeface="Verdana"/>
              </a:rPr>
              <a:t>The entire </a:t>
            </a:r>
            <a:r>
              <a:rPr lang="en-US" sz="1300" spc="-5" dirty="0" err="1">
                <a:solidFill>
                  <a:schemeClr val="bg1"/>
                </a:solidFill>
                <a:latin typeface="Nexa Text Book" pitchFamily="2" charset="77"/>
                <a:cs typeface="Verdana"/>
              </a:rPr>
              <a:t>NowBrains</a:t>
            </a:r>
            <a:r>
              <a:rPr lang="en-US" sz="1300" spc="-5" dirty="0">
                <a:solidFill>
                  <a:schemeClr val="bg1"/>
                </a:solidFill>
                <a:latin typeface="Nexa Text Book" pitchFamily="2" charset="77"/>
                <a:cs typeface="Verdana"/>
              </a:rPr>
              <a:t> group is proud to be certified by </a:t>
            </a:r>
            <a:r>
              <a:rPr lang="en-US" sz="1300" spc="-5" dirty="0" err="1">
                <a:solidFill>
                  <a:schemeClr val="bg1"/>
                </a:solidFill>
                <a:latin typeface="Nexa Text Book" pitchFamily="2" charset="77"/>
                <a:cs typeface="Verdana"/>
              </a:rPr>
              <a:t>ChooseMyCompany</a:t>
            </a:r>
            <a:r>
              <a:rPr lang="en-US" sz="1300" spc="-5" dirty="0">
                <a:solidFill>
                  <a:schemeClr val="bg1"/>
                </a:solidFill>
                <a:latin typeface="Nexa Text Book" pitchFamily="2" charset="77"/>
                <a:cs typeface="Verdana"/>
              </a:rPr>
              <a:t>® for the Happy </a:t>
            </a:r>
            <a:r>
              <a:rPr lang="en-US" sz="1300" spc="-5" dirty="0" err="1">
                <a:solidFill>
                  <a:schemeClr val="bg1"/>
                </a:solidFill>
                <a:latin typeface="Nexa Text Book" pitchFamily="2" charset="77"/>
                <a:cs typeface="Verdana"/>
              </a:rPr>
              <a:t>Index®atWork</a:t>
            </a:r>
            <a:r>
              <a:rPr lang="en-US" sz="1300" spc="-5" dirty="0">
                <a:solidFill>
                  <a:schemeClr val="bg1"/>
                </a:solidFill>
                <a:latin typeface="Nexa Text Book" pitchFamily="2" charset="77"/>
                <a:cs typeface="Verdana"/>
              </a:rPr>
              <a:t> label. It is a recognition of our shared approach to collaboration in the workplace.</a:t>
            </a:r>
            <a:endParaRPr sz="1300" dirty="0">
              <a:solidFill>
                <a:schemeClr val="bg1"/>
              </a:solidFill>
              <a:latin typeface="Nexa Text Book" pitchFamily="2" charset="77"/>
              <a:cs typeface="Verdana"/>
            </a:endParaRPr>
          </a:p>
        </p:txBody>
      </p:sp>
      <p:pic>
        <p:nvPicPr>
          <p:cNvPr id="20" name="Image 19">
            <a:extLst>
              <a:ext uri="{FF2B5EF4-FFF2-40B4-BE49-F238E27FC236}">
                <a16:creationId xmlns:a16="http://schemas.microsoft.com/office/drawing/2014/main" id="{887D140E-714B-4DFA-DD48-F3FBF280C2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7953" y="2046902"/>
            <a:ext cx="852676" cy="785917"/>
          </a:xfrm>
          <a:prstGeom prst="rect">
            <a:avLst/>
          </a:prstGeom>
        </p:spPr>
      </p:pic>
      <p:sp>
        <p:nvSpPr>
          <p:cNvPr id="22" name="Espace réservé du contenu 2">
            <a:extLst>
              <a:ext uri="{FF2B5EF4-FFF2-40B4-BE49-F238E27FC236}">
                <a16:creationId xmlns:a16="http://schemas.microsoft.com/office/drawing/2014/main" id="{4C633AA8-193E-D33D-C04C-6381F72E8673}"/>
              </a:ext>
            </a:extLst>
          </p:cNvPr>
          <p:cNvSpPr txBox="1">
            <a:spLocks/>
          </p:cNvSpPr>
          <p:nvPr/>
        </p:nvSpPr>
        <p:spPr>
          <a:xfrm>
            <a:off x="8022410" y="3272219"/>
            <a:ext cx="1620666" cy="706199"/>
          </a:xfrm>
          <a:prstGeom prst="rect">
            <a:avLst/>
          </a:prstGeom>
          <a:noFill/>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defTabSz="685800" rtl="0" eaLnBrk="1" fontAlgn="auto" latinLnBrk="0" hangingPunct="1">
              <a:lnSpc>
                <a:spcPct val="100000"/>
              </a:lnSpc>
              <a:spcBef>
                <a:spcPts val="0"/>
              </a:spcBef>
              <a:spcAft>
                <a:spcPts val="450"/>
              </a:spcAft>
              <a:buClrTx/>
              <a:buSzTx/>
              <a:buFont typeface="Arial"/>
              <a:buNone/>
              <a:tabLst/>
              <a:defRPr/>
            </a:pPr>
            <a:r>
              <a:rPr lang="fr-FR" sz="1800" b="1" dirty="0">
                <a:gradFill>
                  <a:gsLst>
                    <a:gs pos="0">
                      <a:srgbClr val="87EFFF"/>
                    </a:gs>
                    <a:gs pos="100000">
                      <a:srgbClr val="4862AB"/>
                    </a:gs>
                  </a:gsLst>
                  <a:lin ang="10800000" scaled="0"/>
                </a:gradFill>
                <a:latin typeface="Nexa Text Heavy" pitchFamily="2" charset="77"/>
                <a:ea typeface="Roboto" charset="0"/>
                <a:cs typeface="Roboto" charset="0"/>
              </a:rPr>
              <a:t>ISO 27001</a:t>
            </a:r>
          </a:p>
          <a:p>
            <a:pPr marL="0" marR="0" lvl="0" indent="0" defTabSz="685800" rtl="0" eaLnBrk="1" fontAlgn="auto" latinLnBrk="0" hangingPunct="1">
              <a:lnSpc>
                <a:spcPct val="100000"/>
              </a:lnSpc>
              <a:spcBef>
                <a:spcPts val="0"/>
              </a:spcBef>
              <a:spcAft>
                <a:spcPts val="450"/>
              </a:spcAft>
              <a:buClrTx/>
              <a:buSzTx/>
              <a:buFont typeface="Arial"/>
              <a:buNone/>
              <a:tabLst/>
              <a:defRPr/>
            </a:pPr>
            <a:r>
              <a:rPr kumimoji="0" lang="fr-FR" sz="1400" b="1" u="none" strike="noStrike" kern="1200" cap="none" spc="0" normalizeH="0" baseline="0" noProof="0" dirty="0">
                <a:ln>
                  <a:noFill/>
                </a:ln>
                <a:gradFill>
                  <a:gsLst>
                    <a:gs pos="0">
                      <a:srgbClr val="87EFFF"/>
                    </a:gs>
                    <a:gs pos="100000">
                      <a:srgbClr val="4862AB"/>
                    </a:gs>
                  </a:gsLst>
                  <a:lin ang="10800000" scaled="0"/>
                </a:gradFill>
                <a:effectLst/>
                <a:uLnTx/>
                <a:uFillTx/>
                <a:latin typeface="Nexa Text Heavy" pitchFamily="2" charset="77"/>
                <a:ea typeface="Roboto" charset="0"/>
                <a:cs typeface="Roboto" charset="0"/>
              </a:rPr>
              <a:t>[Roadmap 2023]</a:t>
            </a:r>
            <a:endParaRPr kumimoji="0" lang="fr-FR" sz="1600" b="1" u="none" strike="noStrike" kern="1200" cap="none" spc="0" normalizeH="0" baseline="0" noProof="0" dirty="0">
              <a:ln>
                <a:noFill/>
              </a:ln>
              <a:gradFill>
                <a:gsLst>
                  <a:gs pos="0">
                    <a:srgbClr val="87EFFF"/>
                  </a:gs>
                  <a:gs pos="100000">
                    <a:srgbClr val="4862AB"/>
                  </a:gs>
                </a:gsLst>
                <a:lin ang="10800000" scaled="0"/>
              </a:gradFill>
              <a:effectLst/>
              <a:uLnTx/>
              <a:uFillTx/>
              <a:latin typeface="Nexa Text Heavy" pitchFamily="2" charset="77"/>
              <a:ea typeface="Roboto" charset="0"/>
              <a:cs typeface="Roboto" charset="0"/>
            </a:endParaRPr>
          </a:p>
        </p:txBody>
      </p:sp>
      <p:sp>
        <p:nvSpPr>
          <p:cNvPr id="23" name="Espace réservé du contenu 2">
            <a:extLst>
              <a:ext uri="{FF2B5EF4-FFF2-40B4-BE49-F238E27FC236}">
                <a16:creationId xmlns:a16="http://schemas.microsoft.com/office/drawing/2014/main" id="{0D95806D-5185-94CE-F17A-CA8933636ED7}"/>
              </a:ext>
            </a:extLst>
          </p:cNvPr>
          <p:cNvSpPr txBox="1">
            <a:spLocks/>
          </p:cNvSpPr>
          <p:nvPr/>
        </p:nvSpPr>
        <p:spPr>
          <a:xfrm>
            <a:off x="3115102" y="3255109"/>
            <a:ext cx="1874057" cy="284546"/>
          </a:xfrm>
          <a:prstGeom prst="rect">
            <a:avLst/>
          </a:prstGeom>
          <a:noFill/>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defTabSz="685800" rtl="0" eaLnBrk="1" fontAlgn="auto" latinLnBrk="0" hangingPunct="1">
              <a:lnSpc>
                <a:spcPct val="100000"/>
              </a:lnSpc>
              <a:spcBef>
                <a:spcPts val="0"/>
              </a:spcBef>
              <a:buClrTx/>
              <a:buSzTx/>
              <a:buFont typeface="Arial"/>
              <a:buNone/>
              <a:tabLst/>
              <a:defRPr/>
            </a:pPr>
            <a:r>
              <a:rPr lang="fr-FR" sz="1800" b="1" dirty="0">
                <a:gradFill>
                  <a:gsLst>
                    <a:gs pos="0">
                      <a:srgbClr val="87EFFF"/>
                    </a:gs>
                    <a:gs pos="100000">
                      <a:srgbClr val="4862AB"/>
                    </a:gs>
                  </a:gsLst>
                  <a:lin ang="10800000" scaled="0"/>
                </a:gradFill>
                <a:latin typeface="Nexa Text Heavy" pitchFamily="2" charset="77"/>
                <a:ea typeface="Roboto" charset="0"/>
                <a:cs typeface="Roboto" charset="0"/>
              </a:rPr>
              <a:t>ISO 9001</a:t>
            </a:r>
          </a:p>
          <a:p>
            <a:pPr marL="0" marR="0" lvl="0" indent="0" defTabSz="685800" rtl="0" eaLnBrk="1" fontAlgn="auto" latinLnBrk="0" hangingPunct="1">
              <a:lnSpc>
                <a:spcPct val="100000"/>
              </a:lnSpc>
              <a:spcBef>
                <a:spcPts val="0"/>
              </a:spcBef>
              <a:buClrTx/>
              <a:buSzTx/>
              <a:buFont typeface="Arial"/>
              <a:buNone/>
              <a:tabLst/>
              <a:defRPr/>
            </a:pPr>
            <a:r>
              <a:rPr lang="fr-FR" sz="1600" b="1" dirty="0">
                <a:gradFill>
                  <a:gsLst>
                    <a:gs pos="0">
                      <a:srgbClr val="87EFFF"/>
                    </a:gs>
                    <a:gs pos="100000">
                      <a:srgbClr val="4862AB"/>
                    </a:gs>
                  </a:gsLst>
                  <a:lin ang="10800000" scaled="0"/>
                </a:gradFill>
                <a:latin typeface="Nexa Text Heavy" pitchFamily="2" charset="77"/>
                <a:ea typeface="Roboto" charset="0"/>
                <a:cs typeface="Roboto" charset="0"/>
              </a:rPr>
              <a:t>Customer service</a:t>
            </a:r>
          </a:p>
        </p:txBody>
      </p:sp>
      <p:sp>
        <p:nvSpPr>
          <p:cNvPr id="24" name="Espace réservé du contenu 2">
            <a:extLst>
              <a:ext uri="{FF2B5EF4-FFF2-40B4-BE49-F238E27FC236}">
                <a16:creationId xmlns:a16="http://schemas.microsoft.com/office/drawing/2014/main" id="{03C89B03-1FD6-CDA2-2C81-16954882CFE1}"/>
              </a:ext>
            </a:extLst>
          </p:cNvPr>
          <p:cNvSpPr txBox="1">
            <a:spLocks/>
          </p:cNvSpPr>
          <p:nvPr/>
        </p:nvSpPr>
        <p:spPr>
          <a:xfrm>
            <a:off x="760609" y="3310184"/>
            <a:ext cx="1874057" cy="284546"/>
          </a:xfrm>
          <a:prstGeom prst="rect">
            <a:avLst/>
          </a:prstGeom>
          <a:noFill/>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defTabSz="685800" rtl="0" eaLnBrk="1" fontAlgn="auto" latinLnBrk="0" hangingPunct="1">
              <a:lnSpc>
                <a:spcPct val="100000"/>
              </a:lnSpc>
              <a:spcBef>
                <a:spcPts val="0"/>
              </a:spcBef>
              <a:buClrTx/>
              <a:buSzTx/>
              <a:buFont typeface="Arial"/>
              <a:buNone/>
              <a:tabLst/>
              <a:defRPr/>
            </a:pPr>
            <a:r>
              <a:rPr lang="fr-FR" sz="1800" b="1" dirty="0">
                <a:gradFill>
                  <a:gsLst>
                    <a:gs pos="0">
                      <a:srgbClr val="87EFFF"/>
                    </a:gs>
                    <a:gs pos="100000">
                      <a:srgbClr val="4862AB"/>
                    </a:gs>
                  </a:gsLst>
                  <a:lin ang="10800000" scaled="0"/>
                </a:gradFill>
                <a:latin typeface="Nexa Text Heavy" pitchFamily="2" charset="77"/>
                <a:ea typeface="Roboto" charset="0"/>
                <a:cs typeface="Roboto" charset="0"/>
              </a:rPr>
              <a:t>ITIL V4</a:t>
            </a:r>
          </a:p>
        </p:txBody>
      </p:sp>
      <p:pic>
        <p:nvPicPr>
          <p:cNvPr id="25" name="Picture 6">
            <a:extLst>
              <a:ext uri="{FF2B5EF4-FFF2-40B4-BE49-F238E27FC236}">
                <a16:creationId xmlns:a16="http://schemas.microsoft.com/office/drawing/2014/main" id="{94B08499-2CFC-F330-6B1A-C7B6A1B73E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9011" y="2246755"/>
            <a:ext cx="1657350" cy="514350"/>
          </a:xfrm>
          <a:prstGeom prst="rect">
            <a:avLst/>
          </a:prstGeom>
          <a:noFill/>
          <a:extLst>
            <a:ext uri="{909E8E84-426E-40DD-AFC4-6F175D3DCCD1}">
              <a14:hiddenFill xmlns:a14="http://schemas.microsoft.com/office/drawing/2010/main">
                <a:solidFill>
                  <a:srgbClr val="FFFFFF"/>
                </a:solidFill>
              </a14:hiddenFill>
            </a:ext>
          </a:extLst>
        </p:spPr>
      </p:pic>
      <p:sp>
        <p:nvSpPr>
          <p:cNvPr id="26" name="Espace réservé du contenu 2">
            <a:extLst>
              <a:ext uri="{FF2B5EF4-FFF2-40B4-BE49-F238E27FC236}">
                <a16:creationId xmlns:a16="http://schemas.microsoft.com/office/drawing/2014/main" id="{8A3823D9-C76D-B5EB-7074-772E81C5BE7A}"/>
              </a:ext>
            </a:extLst>
          </p:cNvPr>
          <p:cNvSpPr txBox="1">
            <a:spLocks/>
          </p:cNvSpPr>
          <p:nvPr/>
        </p:nvSpPr>
        <p:spPr>
          <a:xfrm>
            <a:off x="5568756" y="3221804"/>
            <a:ext cx="1874057" cy="513080"/>
          </a:xfrm>
          <a:prstGeom prst="rect">
            <a:avLst/>
          </a:prstGeom>
          <a:noFill/>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defTabSz="685800" rtl="0" eaLnBrk="1" fontAlgn="auto" latinLnBrk="0" hangingPunct="1">
              <a:lnSpc>
                <a:spcPct val="100000"/>
              </a:lnSpc>
              <a:spcBef>
                <a:spcPts val="0"/>
              </a:spcBef>
              <a:buClrTx/>
              <a:buSzTx/>
              <a:buFont typeface="Arial"/>
              <a:buNone/>
              <a:tabLst/>
              <a:defRPr/>
            </a:pPr>
            <a:r>
              <a:rPr lang="fr-FR" sz="1800" b="1" dirty="0">
                <a:gradFill>
                  <a:gsLst>
                    <a:gs pos="0">
                      <a:srgbClr val="87EFFF"/>
                    </a:gs>
                    <a:gs pos="100000">
                      <a:srgbClr val="4862AB"/>
                    </a:gs>
                  </a:gsLst>
                  <a:lin ang="10800000" scaled="0"/>
                </a:gradFill>
                <a:latin typeface="Nexa Text Heavy" pitchFamily="2" charset="77"/>
                <a:ea typeface="Roboto" charset="0"/>
                <a:cs typeface="Roboto" charset="0"/>
              </a:rPr>
              <a:t>Happy Index</a:t>
            </a:r>
            <a:r>
              <a:rPr lang="fr-FR" sz="1800" b="1" spc="50" dirty="0">
                <a:gradFill>
                  <a:gsLst>
                    <a:gs pos="0">
                      <a:srgbClr val="87EFFF"/>
                    </a:gs>
                    <a:gs pos="100000">
                      <a:srgbClr val="4862AB"/>
                    </a:gs>
                  </a:gsLst>
                  <a:lin ang="10800000" scaled="0"/>
                </a:gradFill>
                <a:latin typeface="Nexa Text Heavy" pitchFamily="2" charset="77"/>
                <a:ea typeface="Roboto Light" panose="02000000000000000000" pitchFamily="2" charset="0"/>
              </a:rPr>
              <a:t>®</a:t>
            </a:r>
          </a:p>
          <a:p>
            <a:pPr marL="0" marR="0" lvl="0" indent="0" defTabSz="685800" rtl="0" eaLnBrk="1" fontAlgn="auto" latinLnBrk="0" hangingPunct="1">
              <a:lnSpc>
                <a:spcPct val="100000"/>
              </a:lnSpc>
              <a:spcBef>
                <a:spcPts val="0"/>
              </a:spcBef>
              <a:buClrTx/>
              <a:buSzTx/>
              <a:buFont typeface="Arial"/>
              <a:buNone/>
              <a:tabLst/>
              <a:defRPr/>
            </a:pPr>
            <a:r>
              <a:rPr lang="fr-FR" sz="1800" b="1" dirty="0">
                <a:gradFill>
                  <a:gsLst>
                    <a:gs pos="0">
                      <a:srgbClr val="87EFFF"/>
                    </a:gs>
                    <a:gs pos="100000">
                      <a:srgbClr val="4862AB"/>
                    </a:gs>
                  </a:gsLst>
                  <a:lin ang="10800000" scaled="0"/>
                </a:gradFill>
                <a:latin typeface="Nexa Text Heavy" pitchFamily="2" charset="77"/>
                <a:ea typeface="Roboto" charset="0"/>
                <a:cs typeface="Roboto" charset="0"/>
              </a:rPr>
              <a:t>at Work</a:t>
            </a:r>
          </a:p>
        </p:txBody>
      </p:sp>
      <p:pic>
        <p:nvPicPr>
          <p:cNvPr id="1026" name="Picture 2" descr="logo-afaq-certification-hds - ADITU">
            <a:extLst>
              <a:ext uri="{FF2B5EF4-FFF2-40B4-BE49-F238E27FC236}">
                <a16:creationId xmlns:a16="http://schemas.microsoft.com/office/drawing/2014/main" id="{7DA890B6-1FA7-AAE4-39D9-250DC22F64B6}"/>
              </a:ext>
            </a:extLst>
          </p:cNvPr>
          <p:cNvPicPr>
            <a:picLocks noChangeAspect="1" noChangeArrowheads="1"/>
          </p:cNvPicPr>
          <p:nvPr/>
        </p:nvPicPr>
        <p:blipFill>
          <a:blip r:embed="rId7">
            <a:alphaModFix amt="60000"/>
            <a:extLst>
              <a:ext uri="{28A0092B-C50C-407E-A947-70E740481C1C}">
                <a14:useLocalDpi xmlns:a14="http://schemas.microsoft.com/office/drawing/2010/main" val="0"/>
              </a:ext>
            </a:extLst>
          </a:blip>
          <a:srcRect/>
          <a:stretch>
            <a:fillRect/>
          </a:stretch>
        </p:blipFill>
        <p:spPr bwMode="auto">
          <a:xfrm>
            <a:off x="8453242" y="2046901"/>
            <a:ext cx="759002" cy="785917"/>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48508A6F-4352-57E3-E0D6-7FA64828CBC8}"/>
              </a:ext>
            </a:extLst>
          </p:cNvPr>
          <p:cNvSpPr/>
          <p:nvPr/>
        </p:nvSpPr>
        <p:spPr>
          <a:xfrm rot="893537">
            <a:off x="7950071" y="2346410"/>
            <a:ext cx="1765346" cy="2612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latin typeface="Nexa Text" pitchFamily="2" charset="77"/>
              </a:rPr>
              <a:t>COMING IN 2023</a:t>
            </a:r>
          </a:p>
        </p:txBody>
      </p:sp>
      <p:pic>
        <p:nvPicPr>
          <p:cNvPr id="37" name="Image 36" descr="Une image contenant calendrier&#10;&#10;Description générée automatiquement">
            <a:extLst>
              <a:ext uri="{FF2B5EF4-FFF2-40B4-BE49-F238E27FC236}">
                <a16:creationId xmlns:a16="http://schemas.microsoft.com/office/drawing/2014/main" id="{29CA1E4C-630F-5229-0CF0-4A11974E4EBF}"/>
              </a:ext>
            </a:extLst>
          </p:cNvPr>
          <p:cNvPicPr>
            <a:picLocks noChangeAspect="1"/>
          </p:cNvPicPr>
          <p:nvPr/>
        </p:nvPicPr>
        <p:blipFill>
          <a:blip r:embed="rId8"/>
          <a:stretch>
            <a:fillRect/>
          </a:stretch>
        </p:blipFill>
        <p:spPr>
          <a:xfrm>
            <a:off x="703452" y="1946453"/>
            <a:ext cx="1241995" cy="1084676"/>
          </a:xfrm>
          <a:prstGeom prst="rect">
            <a:avLst/>
          </a:prstGeom>
        </p:spPr>
      </p:pic>
    </p:spTree>
    <p:extLst>
      <p:ext uri="{BB962C8B-B14F-4D97-AF65-F5344CB8AC3E}">
        <p14:creationId xmlns:p14="http://schemas.microsoft.com/office/powerpoint/2010/main" val="4209046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71F26"/>
        </a:solidFill>
        <a:effectLst/>
      </p:bgPr>
    </p:bg>
    <p:spTree>
      <p:nvGrpSpPr>
        <p:cNvPr id="1" name=""/>
        <p:cNvGrpSpPr/>
        <p:nvPr/>
      </p:nvGrpSpPr>
      <p:grpSpPr>
        <a:xfrm>
          <a:off x="0" y="0"/>
          <a:ext cx="0" cy="0"/>
          <a:chOff x="0" y="0"/>
          <a:chExt cx="0" cy="0"/>
        </a:xfrm>
      </p:grpSpPr>
      <p:pic>
        <p:nvPicPr>
          <p:cNvPr id="3" name="Image 2" descr="Une image contenant personne, intérieur, mur, homme&#10;&#10;Description générée automatiquement">
            <a:extLst>
              <a:ext uri="{FF2B5EF4-FFF2-40B4-BE49-F238E27FC236}">
                <a16:creationId xmlns:a16="http://schemas.microsoft.com/office/drawing/2014/main" id="{BF4F2917-7C1A-FA7A-B482-797FCFA7F896}"/>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b="2917"/>
          <a:stretch/>
        </p:blipFill>
        <p:spPr>
          <a:xfrm>
            <a:off x="0" y="0"/>
            <a:ext cx="10691813" cy="7561727"/>
          </a:xfrm>
          <a:prstGeom prst="rect">
            <a:avLst/>
          </a:prstGeom>
        </p:spPr>
      </p:pic>
      <p:pic>
        <p:nvPicPr>
          <p:cNvPr id="7" name="Image 6">
            <a:extLst>
              <a:ext uri="{FF2B5EF4-FFF2-40B4-BE49-F238E27FC236}">
                <a16:creationId xmlns:a16="http://schemas.microsoft.com/office/drawing/2014/main" id="{865D688B-B3E5-475E-0842-11A315C50B4E}"/>
              </a:ext>
            </a:extLst>
          </p:cNvPr>
          <p:cNvPicPr>
            <a:picLocks noChangeAspect="1"/>
          </p:cNvPicPr>
          <p:nvPr/>
        </p:nvPicPr>
        <p:blipFill rotWithShape="1">
          <a:blip r:embed="rId4">
            <a:alphaModFix amt="25000"/>
          </a:blip>
          <a:srcRect t="-746" r="-229" b="1"/>
          <a:stretch/>
        </p:blipFill>
        <p:spPr>
          <a:xfrm>
            <a:off x="3205396" y="2236993"/>
            <a:ext cx="4281020" cy="3088865"/>
          </a:xfrm>
          <a:prstGeom prst="rect">
            <a:avLst/>
          </a:prstGeom>
        </p:spPr>
      </p:pic>
      <p:sp>
        <p:nvSpPr>
          <p:cNvPr id="4" name="object 6">
            <a:extLst>
              <a:ext uri="{FF2B5EF4-FFF2-40B4-BE49-F238E27FC236}">
                <a16:creationId xmlns:a16="http://schemas.microsoft.com/office/drawing/2014/main" id="{5F1CACBC-1AC3-2609-6872-91AB09D97BFE}"/>
              </a:ext>
            </a:extLst>
          </p:cNvPr>
          <p:cNvSpPr txBox="1">
            <a:spLocks noGrp="1"/>
          </p:cNvSpPr>
          <p:nvPr>
            <p:ph type="title"/>
          </p:nvPr>
        </p:nvSpPr>
        <p:spPr>
          <a:xfrm>
            <a:off x="1547813" y="3404400"/>
            <a:ext cx="7596188" cy="754051"/>
          </a:xfrm>
          <a:prstGeom prst="rect">
            <a:avLst/>
          </a:prstGeom>
        </p:spPr>
        <p:txBody>
          <a:bodyPr vert="horz" wrap="square" lIns="0" tIns="15238" rIns="0" bIns="0" rtlCol="0" anchor="ctr">
            <a:spAutoFit/>
          </a:bodyPr>
          <a:lstStyle/>
          <a:p>
            <a:pPr marL="12699" algn="ctr">
              <a:lnSpc>
                <a:spcPct val="100000"/>
              </a:lnSpc>
              <a:spcBef>
                <a:spcPts val="120"/>
              </a:spcBef>
            </a:pPr>
            <a:r>
              <a:rPr lang="fr-FR" sz="4800" dirty="0">
                <a:solidFill>
                  <a:schemeClr val="bg1"/>
                </a:solidFill>
                <a:latin typeface="Nexa Text Heavy Italic" pitchFamily="2" charset="77"/>
                <a:cs typeface="Verdana"/>
              </a:rPr>
              <a:t>OUR EXPERTISE</a:t>
            </a:r>
            <a:endParaRPr lang="fr-FR" sz="4800" dirty="0">
              <a:solidFill>
                <a:schemeClr val="bg1"/>
              </a:solidFill>
              <a:latin typeface="Nexa Text Heavy Italic" pitchFamily="2" charset="77"/>
            </a:endParaRPr>
          </a:p>
        </p:txBody>
      </p:sp>
      <p:sp>
        <p:nvSpPr>
          <p:cNvPr id="9" name="ZoneTexte 8">
            <a:extLst>
              <a:ext uri="{FF2B5EF4-FFF2-40B4-BE49-F238E27FC236}">
                <a16:creationId xmlns:a16="http://schemas.microsoft.com/office/drawing/2014/main" id="{58C9AB1B-4BE8-5FA0-F338-A430446C5495}"/>
              </a:ext>
            </a:extLst>
          </p:cNvPr>
          <p:cNvSpPr txBox="1"/>
          <p:nvPr/>
        </p:nvSpPr>
        <p:spPr>
          <a:xfrm>
            <a:off x="10052008" y="7053974"/>
            <a:ext cx="639805" cy="307731"/>
          </a:xfrm>
          <a:prstGeom prst="rect">
            <a:avLst/>
          </a:prstGeom>
          <a:noFill/>
        </p:spPr>
        <p:txBody>
          <a:bodyPr wrap="square" rtlCol="0">
            <a:spAutoFit/>
          </a:bodyPr>
          <a:lstStyle/>
          <a:p>
            <a:r>
              <a:rPr lang="fr-FR" sz="1400" dirty="0">
                <a:solidFill>
                  <a:schemeClr val="bg1"/>
                </a:solidFill>
                <a:latin typeface="Nexa Text" pitchFamily="2" charset="77"/>
              </a:rPr>
              <a:t>13</a:t>
            </a:r>
          </a:p>
        </p:txBody>
      </p:sp>
    </p:spTree>
    <p:extLst>
      <p:ext uri="{BB962C8B-B14F-4D97-AF65-F5344CB8AC3E}">
        <p14:creationId xmlns:p14="http://schemas.microsoft.com/office/powerpoint/2010/main" val="110757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71F26"/>
        </a:solidFill>
        <a:effectLst/>
      </p:bgPr>
    </p:bg>
    <p:spTree>
      <p:nvGrpSpPr>
        <p:cNvPr id="1" name=""/>
        <p:cNvGrpSpPr/>
        <p:nvPr/>
      </p:nvGrpSpPr>
      <p:grpSpPr>
        <a:xfrm>
          <a:off x="0" y="0"/>
          <a:ext cx="0" cy="0"/>
          <a:chOff x="0" y="0"/>
          <a:chExt cx="0" cy="0"/>
        </a:xfrm>
      </p:grpSpPr>
      <p:pic>
        <p:nvPicPr>
          <p:cNvPr id="5" name="Image 4" descr="Une image contenant personne, intérieur, femme&#10;&#10;Description générée automatiquement">
            <a:extLst>
              <a:ext uri="{FF2B5EF4-FFF2-40B4-BE49-F238E27FC236}">
                <a16:creationId xmlns:a16="http://schemas.microsoft.com/office/drawing/2014/main" id="{144E5224-735E-DCB4-0271-4886793A6B27}"/>
              </a:ext>
            </a:extLst>
          </p:cNvPr>
          <p:cNvPicPr>
            <a:picLocks noChangeAspect="1"/>
          </p:cNvPicPr>
          <p:nvPr/>
        </p:nvPicPr>
        <p:blipFill rotWithShape="1">
          <a:blip r:embed="rId3">
            <a:alphaModFix amt="10000"/>
          </a:blip>
          <a:srcRect l="6292" t="48785" r="14185" b="13715"/>
          <a:stretch/>
        </p:blipFill>
        <p:spPr>
          <a:xfrm>
            <a:off x="0" y="-562"/>
            <a:ext cx="10691814" cy="7562850"/>
          </a:xfrm>
          <a:prstGeom prst="rect">
            <a:avLst/>
          </a:prstGeom>
        </p:spPr>
      </p:pic>
      <p:pic>
        <p:nvPicPr>
          <p:cNvPr id="16" name="Image 15">
            <a:extLst>
              <a:ext uri="{FF2B5EF4-FFF2-40B4-BE49-F238E27FC236}">
                <a16:creationId xmlns:a16="http://schemas.microsoft.com/office/drawing/2014/main" id="{8AAB75D7-E594-11AC-FBEF-7C88F6D9E7E0}"/>
              </a:ext>
            </a:extLst>
          </p:cNvPr>
          <p:cNvPicPr>
            <a:picLocks noChangeAspect="1"/>
          </p:cNvPicPr>
          <p:nvPr/>
        </p:nvPicPr>
        <p:blipFill rotWithShape="1">
          <a:blip r:embed="rId4"/>
          <a:srcRect t="21061" r="22435"/>
          <a:stretch/>
        </p:blipFill>
        <p:spPr>
          <a:xfrm>
            <a:off x="8721518" y="562"/>
            <a:ext cx="1970295" cy="1439396"/>
          </a:xfrm>
          <a:prstGeom prst="rect">
            <a:avLst/>
          </a:prstGeom>
        </p:spPr>
      </p:pic>
      <p:sp>
        <p:nvSpPr>
          <p:cNvPr id="18" name="ZoneTexte 17">
            <a:extLst>
              <a:ext uri="{FF2B5EF4-FFF2-40B4-BE49-F238E27FC236}">
                <a16:creationId xmlns:a16="http://schemas.microsoft.com/office/drawing/2014/main" id="{D9016DAC-1674-B47D-A463-94C50E38F138}"/>
              </a:ext>
            </a:extLst>
          </p:cNvPr>
          <p:cNvSpPr txBox="1"/>
          <p:nvPr/>
        </p:nvSpPr>
        <p:spPr>
          <a:xfrm>
            <a:off x="10052008" y="7053974"/>
            <a:ext cx="639805" cy="307731"/>
          </a:xfrm>
          <a:prstGeom prst="rect">
            <a:avLst/>
          </a:prstGeom>
          <a:noFill/>
        </p:spPr>
        <p:txBody>
          <a:bodyPr wrap="square" rtlCol="0">
            <a:spAutoFit/>
          </a:bodyPr>
          <a:lstStyle/>
          <a:p>
            <a:r>
              <a:rPr lang="fr-FR" sz="1400" dirty="0">
                <a:solidFill>
                  <a:schemeClr val="bg1"/>
                </a:solidFill>
                <a:latin typeface="Nexa Text" pitchFamily="2" charset="77"/>
              </a:rPr>
              <a:t>14</a:t>
            </a:r>
          </a:p>
        </p:txBody>
      </p:sp>
      <p:sp>
        <p:nvSpPr>
          <p:cNvPr id="4" name="object 2">
            <a:extLst>
              <a:ext uri="{FF2B5EF4-FFF2-40B4-BE49-F238E27FC236}">
                <a16:creationId xmlns:a16="http://schemas.microsoft.com/office/drawing/2014/main" id="{20999402-EA0D-DF6D-39F7-97886C00DF08}"/>
              </a:ext>
            </a:extLst>
          </p:cNvPr>
          <p:cNvSpPr txBox="1"/>
          <p:nvPr/>
        </p:nvSpPr>
        <p:spPr>
          <a:xfrm>
            <a:off x="760615" y="764044"/>
            <a:ext cx="3095106" cy="505265"/>
          </a:xfrm>
          <a:prstGeom prst="rect">
            <a:avLst/>
          </a:prstGeom>
        </p:spPr>
        <p:txBody>
          <a:bodyPr vert="horz" wrap="square" lIns="0" tIns="12698" rIns="0" bIns="0" rtlCol="0">
            <a:spAutoFit/>
          </a:bodyPr>
          <a:lstStyle/>
          <a:p>
            <a:pPr marL="12699">
              <a:spcBef>
                <a:spcPts val="100"/>
              </a:spcBef>
            </a:pPr>
            <a:r>
              <a:rPr lang="fr-FR" sz="3200" b="1" dirty="0">
                <a:solidFill>
                  <a:schemeClr val="bg1"/>
                </a:solidFill>
                <a:latin typeface="Nexa Text Extra Bold Italic" pitchFamily="2" charset="77"/>
                <a:cs typeface="Verdana"/>
              </a:rPr>
              <a:t>OUTSOURCING</a:t>
            </a:r>
          </a:p>
        </p:txBody>
      </p:sp>
      <p:sp>
        <p:nvSpPr>
          <p:cNvPr id="8" name="Rectangle 7">
            <a:extLst>
              <a:ext uri="{FF2B5EF4-FFF2-40B4-BE49-F238E27FC236}">
                <a16:creationId xmlns:a16="http://schemas.microsoft.com/office/drawing/2014/main" id="{3A17F187-F86E-983C-AB4E-31E0D91E8DE5}"/>
              </a:ext>
            </a:extLst>
          </p:cNvPr>
          <p:cNvSpPr/>
          <p:nvPr/>
        </p:nvSpPr>
        <p:spPr>
          <a:xfrm rot="10800000">
            <a:off x="760607" y="1269234"/>
            <a:ext cx="3095104" cy="84564"/>
          </a:xfrm>
          <a:prstGeom prst="rect">
            <a:avLst/>
          </a:prstGeom>
          <a:gradFill>
            <a:gsLst>
              <a:gs pos="0">
                <a:srgbClr val="87EFFF"/>
              </a:gs>
              <a:gs pos="100000">
                <a:srgbClr val="4862A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object 2">
            <a:extLst>
              <a:ext uri="{FF2B5EF4-FFF2-40B4-BE49-F238E27FC236}">
                <a16:creationId xmlns:a16="http://schemas.microsoft.com/office/drawing/2014/main" id="{915528AB-B8E1-8016-59F1-3BB13A8D67CF}"/>
              </a:ext>
            </a:extLst>
          </p:cNvPr>
          <p:cNvSpPr txBox="1"/>
          <p:nvPr/>
        </p:nvSpPr>
        <p:spPr>
          <a:xfrm>
            <a:off x="760614" y="531911"/>
            <a:ext cx="4103584" cy="228234"/>
          </a:xfrm>
          <a:prstGeom prst="rect">
            <a:avLst/>
          </a:prstGeom>
        </p:spPr>
        <p:txBody>
          <a:bodyPr vert="horz" wrap="square" lIns="0" tIns="12698" rIns="0" bIns="0" rtlCol="0">
            <a:spAutoFit/>
          </a:bodyPr>
          <a:lstStyle/>
          <a:p>
            <a:pPr marL="12699">
              <a:spcBef>
                <a:spcPts val="100"/>
              </a:spcBef>
            </a:pPr>
            <a:r>
              <a:rPr lang="fr-FR" sz="1400" dirty="0">
                <a:solidFill>
                  <a:schemeClr val="bg1"/>
                </a:solidFill>
                <a:latin typeface="Nexa Text" pitchFamily="2" charset="77"/>
                <a:cs typeface="Verdana"/>
              </a:rPr>
              <a:t>OUR EXPERTISE</a:t>
            </a:r>
            <a:endParaRPr sz="1400" dirty="0">
              <a:solidFill>
                <a:schemeClr val="bg1"/>
              </a:solidFill>
              <a:latin typeface="Nexa Text" pitchFamily="2" charset="77"/>
              <a:cs typeface="Verdana"/>
            </a:endParaRPr>
          </a:p>
        </p:txBody>
      </p:sp>
      <p:sp>
        <p:nvSpPr>
          <p:cNvPr id="9" name="object 3">
            <a:extLst>
              <a:ext uri="{FF2B5EF4-FFF2-40B4-BE49-F238E27FC236}">
                <a16:creationId xmlns:a16="http://schemas.microsoft.com/office/drawing/2014/main" id="{8158214B-C26B-968A-749D-AF012D2A3E24}"/>
              </a:ext>
            </a:extLst>
          </p:cNvPr>
          <p:cNvSpPr txBox="1"/>
          <p:nvPr/>
        </p:nvSpPr>
        <p:spPr>
          <a:xfrm>
            <a:off x="760607" y="1858989"/>
            <a:ext cx="9170591" cy="1907638"/>
          </a:xfrm>
          <a:prstGeom prst="rect">
            <a:avLst/>
          </a:prstGeom>
        </p:spPr>
        <p:txBody>
          <a:bodyPr vert="horz" wrap="square" lIns="0" tIns="12700" rIns="0" bIns="0" rtlCol="0">
            <a:spAutoFit/>
          </a:bodyPr>
          <a:lstStyle/>
          <a:p>
            <a:pPr marL="12700" marR="5080" algn="just">
              <a:spcBef>
                <a:spcPts val="100"/>
              </a:spcBef>
            </a:pPr>
            <a:r>
              <a:rPr lang="en-US" sz="1100" spc="-25" dirty="0">
                <a:solidFill>
                  <a:schemeClr val="bg1"/>
                </a:solidFill>
                <a:latin typeface="Nexa Text" pitchFamily="2" charset="77"/>
                <a:cs typeface="Verdana"/>
              </a:rPr>
              <a:t>Ensuring the operation of your IT systems in all circumstances and providing user support.</a:t>
            </a:r>
          </a:p>
          <a:p>
            <a:pPr marL="12700" marR="5080" algn="just">
              <a:spcBef>
                <a:spcPts val="100"/>
              </a:spcBef>
            </a:pPr>
            <a:endParaRPr lang="fr-FR" sz="1100" spc="-25" dirty="0">
              <a:solidFill>
                <a:schemeClr val="bg1"/>
              </a:solidFill>
              <a:latin typeface="Nexa Text" pitchFamily="2" charset="77"/>
            </a:endParaRPr>
          </a:p>
          <a:p>
            <a:pPr marL="12700" marR="5080" algn="just">
              <a:spcBef>
                <a:spcPts val="100"/>
              </a:spcBef>
            </a:pPr>
            <a:r>
              <a:rPr lang="en-US" sz="1100" spc="-25" dirty="0">
                <a:solidFill>
                  <a:schemeClr val="bg1"/>
                </a:solidFill>
                <a:latin typeface="Nexa Text" pitchFamily="2" charset="77"/>
              </a:rPr>
              <a:t>We have targeted the specific needs of each VSE / SME / ETI.</a:t>
            </a:r>
          </a:p>
          <a:p>
            <a:pPr marL="12700" marR="5080" algn="just">
              <a:spcBef>
                <a:spcPts val="100"/>
              </a:spcBef>
            </a:pPr>
            <a:r>
              <a:rPr lang="en-US" sz="1100" spc="-25" dirty="0">
                <a:solidFill>
                  <a:schemeClr val="bg1"/>
                </a:solidFill>
                <a:latin typeface="Nexa Text" pitchFamily="2" charset="77"/>
              </a:rPr>
              <a:t>Our offerings are tailored and dedicated to each of our target segments.</a:t>
            </a:r>
          </a:p>
          <a:p>
            <a:pPr marL="12700" marR="5080" algn="just">
              <a:spcBef>
                <a:spcPts val="100"/>
              </a:spcBef>
            </a:pPr>
            <a:endParaRPr lang="fr-FR" sz="1100" spc="-25" dirty="0">
              <a:solidFill>
                <a:schemeClr val="bg1"/>
              </a:solidFill>
              <a:latin typeface="Nexa Text" pitchFamily="2" charset="77"/>
            </a:endParaRPr>
          </a:p>
          <a:p>
            <a:pPr marL="12700" marR="37465" algn="just"/>
            <a:r>
              <a:rPr lang="en-US" sz="1100" spc="-25" dirty="0">
                <a:solidFill>
                  <a:schemeClr val="bg1"/>
                </a:solidFill>
                <a:latin typeface="Nexa Text" pitchFamily="2" charset="77"/>
              </a:rPr>
              <a:t>Indeed, each VSE / SME / ETI must offer its employees a workspace integrating all the tools, applications and documents necessary for everyday life to carry out their missions.</a:t>
            </a:r>
          </a:p>
          <a:p>
            <a:pPr marL="12700" marR="37465" algn="just"/>
            <a:endParaRPr lang="fr-FR" sz="1100" spc="-25" dirty="0">
              <a:solidFill>
                <a:schemeClr val="bg1"/>
              </a:solidFill>
              <a:latin typeface="Nexa Text" pitchFamily="2" charset="77"/>
            </a:endParaRPr>
          </a:p>
          <a:p>
            <a:pPr marL="12700" algn="just">
              <a:spcBef>
                <a:spcPts val="680"/>
              </a:spcBef>
            </a:pPr>
            <a:r>
              <a:rPr lang="en-US" sz="1100" spc="-25" dirty="0">
                <a:solidFill>
                  <a:schemeClr val="bg1"/>
                </a:solidFill>
                <a:latin typeface="Nexa Text" pitchFamily="2" charset="77"/>
              </a:rPr>
              <a:t>Our approach enables us to better support businesses through 3 brands:</a:t>
            </a:r>
            <a:endParaRPr lang="fr-FR" sz="1100" spc="-50" dirty="0">
              <a:solidFill>
                <a:schemeClr val="bg1"/>
              </a:solidFill>
              <a:latin typeface="Nexa Text" pitchFamily="2" charset="77"/>
              <a:cs typeface="Verdana"/>
            </a:endParaRPr>
          </a:p>
          <a:p>
            <a:pPr marL="12700" marR="117475" algn="just">
              <a:lnSpc>
                <a:spcPct val="151500"/>
              </a:lnSpc>
            </a:pPr>
            <a:endParaRPr sz="1100" dirty="0">
              <a:solidFill>
                <a:schemeClr val="bg1"/>
              </a:solidFill>
              <a:latin typeface="Nexa Text" pitchFamily="2" charset="77"/>
              <a:cs typeface="Verdana"/>
            </a:endParaRPr>
          </a:p>
        </p:txBody>
      </p:sp>
      <p:sp>
        <p:nvSpPr>
          <p:cNvPr id="31" name="object 3">
            <a:extLst>
              <a:ext uri="{FF2B5EF4-FFF2-40B4-BE49-F238E27FC236}">
                <a16:creationId xmlns:a16="http://schemas.microsoft.com/office/drawing/2014/main" id="{D23B0340-0082-E277-CC57-EAB5D5441DB1}"/>
              </a:ext>
            </a:extLst>
          </p:cNvPr>
          <p:cNvSpPr txBox="1"/>
          <p:nvPr/>
        </p:nvSpPr>
        <p:spPr>
          <a:xfrm>
            <a:off x="760607" y="4685392"/>
            <a:ext cx="2710351" cy="1486112"/>
          </a:xfrm>
          <a:prstGeom prst="rect">
            <a:avLst/>
          </a:prstGeom>
        </p:spPr>
        <p:txBody>
          <a:bodyPr vert="horz" wrap="square" lIns="0" tIns="12700" rIns="0" bIns="0" rtlCol="0">
            <a:spAutoFit/>
          </a:bodyPr>
          <a:lstStyle/>
          <a:p>
            <a:pPr marL="12700" marR="5080" algn="just">
              <a:lnSpc>
                <a:spcPct val="151500"/>
              </a:lnSpc>
              <a:spcBef>
                <a:spcPts val="100"/>
              </a:spcBef>
            </a:pPr>
            <a:r>
              <a:rPr lang="fr-FR" sz="1050" b="1" spc="-25" dirty="0">
                <a:solidFill>
                  <a:schemeClr val="bg1"/>
                </a:solidFill>
                <a:latin typeface="Nexa Text Heavy" pitchFamily="2" charset="77"/>
                <a:cs typeface="Verdana"/>
              </a:rPr>
              <a:t>Are </a:t>
            </a:r>
            <a:r>
              <a:rPr lang="fr-FR" sz="1050" b="1" spc="-25" dirty="0" err="1">
                <a:solidFill>
                  <a:schemeClr val="bg1"/>
                </a:solidFill>
                <a:latin typeface="Nexa Text Heavy" pitchFamily="2" charset="77"/>
                <a:cs typeface="Verdana"/>
              </a:rPr>
              <a:t>you</a:t>
            </a:r>
            <a:r>
              <a:rPr lang="fr-FR" sz="1050" b="1" spc="-25" dirty="0">
                <a:solidFill>
                  <a:schemeClr val="bg1"/>
                </a:solidFill>
                <a:latin typeface="Nexa Text Heavy" pitchFamily="2" charset="77"/>
                <a:cs typeface="Verdana"/>
              </a:rPr>
              <a:t> a VSE ?</a:t>
            </a:r>
          </a:p>
          <a:p>
            <a:pPr marL="12700" marR="5080" algn="just">
              <a:lnSpc>
                <a:spcPct val="151500"/>
              </a:lnSpc>
              <a:spcBef>
                <a:spcPts val="100"/>
              </a:spcBef>
            </a:pPr>
            <a:endParaRPr lang="fr-FR" sz="1050" spc="-25" dirty="0">
              <a:solidFill>
                <a:schemeClr val="bg1"/>
              </a:solidFill>
              <a:latin typeface="Nexa Text" pitchFamily="2" charset="77"/>
              <a:cs typeface="Verdana"/>
            </a:endParaRPr>
          </a:p>
          <a:p>
            <a:pPr marL="12700" marR="5080">
              <a:lnSpc>
                <a:spcPct val="151500"/>
              </a:lnSpc>
              <a:spcBef>
                <a:spcPts val="100"/>
              </a:spcBef>
            </a:pPr>
            <a:r>
              <a:rPr lang="en-US" sz="1050" spc="-25" dirty="0" err="1">
                <a:solidFill>
                  <a:schemeClr val="bg1"/>
                </a:solidFill>
                <a:latin typeface="Nexa Text" pitchFamily="2" charset="77"/>
                <a:cs typeface="Verdana"/>
              </a:rPr>
              <a:t>Iakaa</a:t>
            </a:r>
            <a:r>
              <a:rPr lang="en-US" sz="1050" spc="-25" dirty="0">
                <a:solidFill>
                  <a:schemeClr val="bg1"/>
                </a:solidFill>
                <a:latin typeface="Nexa Text" pitchFamily="2" charset="77"/>
                <a:cs typeface="Verdana"/>
              </a:rPr>
              <a:t> offers a customized solution for reliable IT services. Our team of experts is dedicated to meeting the needs of VSEs (small businesses) : 1 to 15 workstations.</a:t>
            </a:r>
            <a:r>
              <a:rPr lang="fr-FR" sz="1050" spc="-25" dirty="0">
                <a:solidFill>
                  <a:schemeClr val="bg1"/>
                </a:solidFill>
                <a:latin typeface="Nexa Text" pitchFamily="2" charset="77"/>
                <a:cs typeface="Verdana"/>
              </a:rPr>
              <a:t> </a:t>
            </a:r>
          </a:p>
        </p:txBody>
      </p:sp>
      <p:sp>
        <p:nvSpPr>
          <p:cNvPr id="32" name="object 3">
            <a:extLst>
              <a:ext uri="{FF2B5EF4-FFF2-40B4-BE49-F238E27FC236}">
                <a16:creationId xmlns:a16="http://schemas.microsoft.com/office/drawing/2014/main" id="{7C514B42-C7B9-5CF1-F03B-92172050637D}"/>
              </a:ext>
            </a:extLst>
          </p:cNvPr>
          <p:cNvSpPr txBox="1"/>
          <p:nvPr/>
        </p:nvSpPr>
        <p:spPr>
          <a:xfrm>
            <a:off x="3801715" y="4666832"/>
            <a:ext cx="2869734" cy="1486112"/>
          </a:xfrm>
          <a:prstGeom prst="rect">
            <a:avLst/>
          </a:prstGeom>
        </p:spPr>
        <p:txBody>
          <a:bodyPr vert="horz" wrap="square" lIns="0" tIns="12700" rIns="0" bIns="0" rtlCol="0">
            <a:spAutoFit/>
          </a:bodyPr>
          <a:lstStyle/>
          <a:p>
            <a:pPr marL="12700" marR="5080">
              <a:lnSpc>
                <a:spcPct val="151500"/>
              </a:lnSpc>
              <a:spcBef>
                <a:spcPts val="100"/>
              </a:spcBef>
            </a:pPr>
            <a:r>
              <a:rPr lang="fr-FR" sz="1050" b="1" spc="-25" dirty="0">
                <a:solidFill>
                  <a:schemeClr val="bg1"/>
                </a:solidFill>
                <a:latin typeface="Nexa Text Heavy" pitchFamily="2" charset="77"/>
                <a:cs typeface="Verdana"/>
              </a:rPr>
              <a:t>Are </a:t>
            </a:r>
            <a:r>
              <a:rPr lang="fr-FR" sz="1050" b="1" spc="-25" dirty="0" err="1">
                <a:solidFill>
                  <a:schemeClr val="bg1"/>
                </a:solidFill>
                <a:latin typeface="Nexa Text Heavy" pitchFamily="2" charset="77"/>
                <a:cs typeface="Verdana"/>
              </a:rPr>
              <a:t>you</a:t>
            </a:r>
            <a:r>
              <a:rPr lang="fr-FR" sz="1050" b="1" spc="-25" dirty="0">
                <a:solidFill>
                  <a:schemeClr val="bg1"/>
                </a:solidFill>
                <a:latin typeface="Nexa Text Heavy" pitchFamily="2" charset="77"/>
                <a:cs typeface="Verdana"/>
              </a:rPr>
              <a:t> a SME ?</a:t>
            </a:r>
          </a:p>
          <a:p>
            <a:pPr marL="12700" marR="5080">
              <a:lnSpc>
                <a:spcPct val="151500"/>
              </a:lnSpc>
              <a:spcBef>
                <a:spcPts val="100"/>
              </a:spcBef>
            </a:pPr>
            <a:endParaRPr lang="fr-FR" sz="1050" spc="-25" dirty="0">
              <a:solidFill>
                <a:schemeClr val="bg1"/>
              </a:solidFill>
              <a:latin typeface="Nexa Text" pitchFamily="2" charset="77"/>
              <a:cs typeface="Verdana"/>
            </a:endParaRPr>
          </a:p>
          <a:p>
            <a:pPr marL="12700" marR="5080">
              <a:lnSpc>
                <a:spcPct val="151500"/>
              </a:lnSpc>
              <a:spcBef>
                <a:spcPts val="100"/>
              </a:spcBef>
            </a:pPr>
            <a:r>
              <a:rPr lang="en-US" sz="1050" spc="-25" dirty="0" err="1">
                <a:solidFill>
                  <a:schemeClr val="bg1"/>
                </a:solidFill>
                <a:latin typeface="Nexa Text" pitchFamily="2" charset="77"/>
                <a:cs typeface="Verdana"/>
              </a:rPr>
              <a:t>NowTeam</a:t>
            </a:r>
            <a:r>
              <a:rPr lang="en-US" sz="1050" spc="-25" dirty="0">
                <a:solidFill>
                  <a:schemeClr val="bg1"/>
                </a:solidFill>
                <a:latin typeface="Nexa Text" pitchFamily="2" charset="77"/>
                <a:cs typeface="Verdana"/>
              </a:rPr>
              <a:t> supports SMEs in the management, operation, and evolution of their IT systems. Through a range of managed IT services, SMEs benefit from daily IT management by expert professionals.</a:t>
            </a:r>
            <a:endParaRPr lang="fr-FR" sz="1050" spc="-25" dirty="0">
              <a:solidFill>
                <a:schemeClr val="bg1"/>
              </a:solidFill>
              <a:latin typeface="Nexa Text" pitchFamily="2" charset="77"/>
              <a:cs typeface="Verdana"/>
            </a:endParaRPr>
          </a:p>
        </p:txBody>
      </p:sp>
      <p:sp>
        <p:nvSpPr>
          <p:cNvPr id="33" name="object 3">
            <a:extLst>
              <a:ext uri="{FF2B5EF4-FFF2-40B4-BE49-F238E27FC236}">
                <a16:creationId xmlns:a16="http://schemas.microsoft.com/office/drawing/2014/main" id="{3192552A-780D-D44A-D943-92B266F6ABF6}"/>
              </a:ext>
            </a:extLst>
          </p:cNvPr>
          <p:cNvSpPr txBox="1"/>
          <p:nvPr/>
        </p:nvSpPr>
        <p:spPr>
          <a:xfrm>
            <a:off x="6998765" y="4701502"/>
            <a:ext cx="2932433" cy="1731693"/>
          </a:xfrm>
          <a:prstGeom prst="rect">
            <a:avLst/>
          </a:prstGeom>
        </p:spPr>
        <p:txBody>
          <a:bodyPr vert="horz" wrap="square" lIns="0" tIns="12700" rIns="0" bIns="0" rtlCol="0">
            <a:spAutoFit/>
          </a:bodyPr>
          <a:lstStyle/>
          <a:p>
            <a:pPr marL="12700" marR="5080">
              <a:lnSpc>
                <a:spcPct val="151500"/>
              </a:lnSpc>
              <a:spcBef>
                <a:spcPts val="100"/>
              </a:spcBef>
            </a:pPr>
            <a:r>
              <a:rPr lang="fr-FR" sz="1050" b="1" spc="-25" dirty="0">
                <a:solidFill>
                  <a:schemeClr val="bg1"/>
                </a:solidFill>
                <a:latin typeface="Nexa Text Heavy" pitchFamily="2" charset="77"/>
                <a:cs typeface="Verdana"/>
              </a:rPr>
              <a:t>Are </a:t>
            </a:r>
            <a:r>
              <a:rPr lang="fr-FR" sz="1050" b="1" spc="-25" dirty="0" err="1">
                <a:solidFill>
                  <a:schemeClr val="bg1"/>
                </a:solidFill>
                <a:latin typeface="Nexa Text Heavy" pitchFamily="2" charset="77"/>
                <a:cs typeface="Verdana"/>
              </a:rPr>
              <a:t>you</a:t>
            </a:r>
            <a:r>
              <a:rPr lang="fr-FR" sz="1050" b="1" spc="-25" dirty="0">
                <a:solidFill>
                  <a:schemeClr val="bg1"/>
                </a:solidFill>
                <a:latin typeface="Nexa Text Heavy" pitchFamily="2" charset="77"/>
                <a:cs typeface="Verdana"/>
              </a:rPr>
              <a:t> a ETI ?</a:t>
            </a:r>
          </a:p>
          <a:p>
            <a:pPr marL="12700" marR="5080">
              <a:lnSpc>
                <a:spcPct val="151500"/>
              </a:lnSpc>
              <a:spcBef>
                <a:spcPts val="100"/>
              </a:spcBef>
            </a:pPr>
            <a:endParaRPr lang="fr-FR" sz="1050" spc="-25" dirty="0">
              <a:solidFill>
                <a:schemeClr val="bg1"/>
              </a:solidFill>
              <a:latin typeface="Nexa Text" pitchFamily="2" charset="77"/>
              <a:cs typeface="Verdana"/>
            </a:endParaRPr>
          </a:p>
          <a:p>
            <a:pPr marL="12700" marR="5080">
              <a:lnSpc>
                <a:spcPct val="151500"/>
              </a:lnSpc>
              <a:spcBef>
                <a:spcPts val="100"/>
              </a:spcBef>
            </a:pPr>
            <a:r>
              <a:rPr lang="en-US" sz="1050" spc="-25" dirty="0">
                <a:solidFill>
                  <a:schemeClr val="bg1"/>
                </a:solidFill>
                <a:latin typeface="Nexa Text" pitchFamily="2" charset="77"/>
                <a:cs typeface="Verdana"/>
              </a:rPr>
              <a:t>NSD revolutionizes the service desk market with an innovative service supported by artificial intelligence: its NIA (NSD Intelligent Assistant). The NSD solution addresses the productivity needs of businesses and user satisfaction.</a:t>
            </a:r>
            <a:endParaRPr lang="fr-FR" sz="1050" dirty="0">
              <a:solidFill>
                <a:schemeClr val="bg1"/>
              </a:solidFill>
              <a:latin typeface="Nexa Text" pitchFamily="2" charset="77"/>
              <a:cs typeface="Verdana"/>
            </a:endParaRPr>
          </a:p>
        </p:txBody>
      </p:sp>
      <p:pic>
        <p:nvPicPr>
          <p:cNvPr id="37" name="Image 36">
            <a:extLst>
              <a:ext uri="{FF2B5EF4-FFF2-40B4-BE49-F238E27FC236}">
                <a16:creationId xmlns:a16="http://schemas.microsoft.com/office/drawing/2014/main" id="{6A56A8F6-D803-23D7-396F-E1163EB449A5}"/>
              </a:ext>
            </a:extLst>
          </p:cNvPr>
          <p:cNvPicPr>
            <a:picLocks noChangeAspect="1"/>
          </p:cNvPicPr>
          <p:nvPr/>
        </p:nvPicPr>
        <p:blipFill>
          <a:blip r:embed="rId5"/>
          <a:stretch>
            <a:fillRect/>
          </a:stretch>
        </p:blipFill>
        <p:spPr>
          <a:xfrm>
            <a:off x="760606" y="4300946"/>
            <a:ext cx="733483" cy="218758"/>
          </a:xfrm>
          <a:prstGeom prst="rect">
            <a:avLst/>
          </a:prstGeom>
        </p:spPr>
      </p:pic>
      <p:pic>
        <p:nvPicPr>
          <p:cNvPr id="38" name="Image 37">
            <a:extLst>
              <a:ext uri="{FF2B5EF4-FFF2-40B4-BE49-F238E27FC236}">
                <a16:creationId xmlns:a16="http://schemas.microsoft.com/office/drawing/2014/main" id="{DD5E322A-323D-0027-693C-A3D417B27801}"/>
              </a:ext>
            </a:extLst>
          </p:cNvPr>
          <p:cNvPicPr>
            <a:picLocks noChangeAspect="1"/>
          </p:cNvPicPr>
          <p:nvPr/>
        </p:nvPicPr>
        <p:blipFill>
          <a:blip r:embed="rId6"/>
          <a:stretch>
            <a:fillRect/>
          </a:stretch>
        </p:blipFill>
        <p:spPr>
          <a:xfrm>
            <a:off x="3798273" y="4316131"/>
            <a:ext cx="1453967" cy="205452"/>
          </a:xfrm>
          <a:prstGeom prst="rect">
            <a:avLst/>
          </a:prstGeom>
        </p:spPr>
      </p:pic>
      <p:pic>
        <p:nvPicPr>
          <p:cNvPr id="40" name="Image 39">
            <a:extLst>
              <a:ext uri="{FF2B5EF4-FFF2-40B4-BE49-F238E27FC236}">
                <a16:creationId xmlns:a16="http://schemas.microsoft.com/office/drawing/2014/main" id="{C6219AE0-B52A-871F-5CB3-2815688DBEF5}"/>
              </a:ext>
            </a:extLst>
          </p:cNvPr>
          <p:cNvPicPr>
            <a:picLocks noChangeAspect="1"/>
          </p:cNvPicPr>
          <p:nvPr/>
        </p:nvPicPr>
        <p:blipFill>
          <a:blip r:embed="rId7"/>
          <a:stretch>
            <a:fillRect/>
          </a:stretch>
        </p:blipFill>
        <p:spPr>
          <a:xfrm>
            <a:off x="6993472" y="4288091"/>
            <a:ext cx="1125904" cy="319993"/>
          </a:xfrm>
          <a:prstGeom prst="rect">
            <a:avLst/>
          </a:prstGeom>
        </p:spPr>
      </p:pic>
    </p:spTree>
    <p:extLst>
      <p:ext uri="{BB962C8B-B14F-4D97-AF65-F5344CB8AC3E}">
        <p14:creationId xmlns:p14="http://schemas.microsoft.com/office/powerpoint/2010/main" val="2387727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71F26"/>
        </a:solidFill>
        <a:effectLst/>
      </p:bgPr>
    </p:bg>
    <p:spTree>
      <p:nvGrpSpPr>
        <p:cNvPr id="1" name=""/>
        <p:cNvGrpSpPr/>
        <p:nvPr/>
      </p:nvGrpSpPr>
      <p:grpSpPr>
        <a:xfrm>
          <a:off x="0" y="0"/>
          <a:ext cx="0" cy="0"/>
          <a:chOff x="0" y="0"/>
          <a:chExt cx="0" cy="0"/>
        </a:xfrm>
      </p:grpSpPr>
      <p:pic>
        <p:nvPicPr>
          <p:cNvPr id="10" name="Image 9" descr="Une image contenant personne, intérieur, femme&#10;&#10;Description générée automatiquement">
            <a:extLst>
              <a:ext uri="{FF2B5EF4-FFF2-40B4-BE49-F238E27FC236}">
                <a16:creationId xmlns:a16="http://schemas.microsoft.com/office/drawing/2014/main" id="{F30C363D-483A-7B95-FB1C-F15BA0B944FC}"/>
              </a:ext>
            </a:extLst>
          </p:cNvPr>
          <p:cNvPicPr>
            <a:picLocks noChangeAspect="1"/>
          </p:cNvPicPr>
          <p:nvPr/>
        </p:nvPicPr>
        <p:blipFill rotWithShape="1">
          <a:blip r:embed="rId3">
            <a:alphaModFix amt="10000"/>
          </a:blip>
          <a:srcRect l="6292" t="48785" r="14185" b="13715"/>
          <a:stretch/>
        </p:blipFill>
        <p:spPr>
          <a:xfrm>
            <a:off x="0" y="-5940"/>
            <a:ext cx="10691814" cy="7562850"/>
          </a:xfrm>
          <a:prstGeom prst="rect">
            <a:avLst/>
          </a:prstGeom>
        </p:spPr>
      </p:pic>
      <p:pic>
        <p:nvPicPr>
          <p:cNvPr id="16" name="Image 15">
            <a:extLst>
              <a:ext uri="{FF2B5EF4-FFF2-40B4-BE49-F238E27FC236}">
                <a16:creationId xmlns:a16="http://schemas.microsoft.com/office/drawing/2014/main" id="{8AAB75D7-E594-11AC-FBEF-7C88F6D9E7E0}"/>
              </a:ext>
            </a:extLst>
          </p:cNvPr>
          <p:cNvPicPr>
            <a:picLocks noChangeAspect="1"/>
          </p:cNvPicPr>
          <p:nvPr/>
        </p:nvPicPr>
        <p:blipFill rotWithShape="1">
          <a:blip r:embed="rId4"/>
          <a:srcRect t="21061" r="22435"/>
          <a:stretch/>
        </p:blipFill>
        <p:spPr>
          <a:xfrm>
            <a:off x="8721518" y="562"/>
            <a:ext cx="1970295" cy="1439396"/>
          </a:xfrm>
          <a:prstGeom prst="rect">
            <a:avLst/>
          </a:prstGeom>
        </p:spPr>
      </p:pic>
      <p:sp>
        <p:nvSpPr>
          <p:cNvPr id="18" name="ZoneTexte 17">
            <a:extLst>
              <a:ext uri="{FF2B5EF4-FFF2-40B4-BE49-F238E27FC236}">
                <a16:creationId xmlns:a16="http://schemas.microsoft.com/office/drawing/2014/main" id="{D9016DAC-1674-B47D-A463-94C50E38F138}"/>
              </a:ext>
            </a:extLst>
          </p:cNvPr>
          <p:cNvSpPr txBox="1"/>
          <p:nvPr/>
        </p:nvSpPr>
        <p:spPr>
          <a:xfrm>
            <a:off x="10052008" y="7053974"/>
            <a:ext cx="639805" cy="307731"/>
          </a:xfrm>
          <a:prstGeom prst="rect">
            <a:avLst/>
          </a:prstGeom>
          <a:noFill/>
        </p:spPr>
        <p:txBody>
          <a:bodyPr wrap="square" rtlCol="0">
            <a:spAutoFit/>
          </a:bodyPr>
          <a:lstStyle/>
          <a:p>
            <a:r>
              <a:rPr lang="fr-FR" sz="1400" dirty="0">
                <a:solidFill>
                  <a:schemeClr val="bg1"/>
                </a:solidFill>
                <a:latin typeface="Nexa Text" pitchFamily="2" charset="77"/>
              </a:rPr>
              <a:t>15</a:t>
            </a:r>
          </a:p>
        </p:txBody>
      </p:sp>
      <p:sp>
        <p:nvSpPr>
          <p:cNvPr id="4" name="object 2">
            <a:extLst>
              <a:ext uri="{FF2B5EF4-FFF2-40B4-BE49-F238E27FC236}">
                <a16:creationId xmlns:a16="http://schemas.microsoft.com/office/drawing/2014/main" id="{20999402-EA0D-DF6D-39F7-97886C00DF08}"/>
              </a:ext>
            </a:extLst>
          </p:cNvPr>
          <p:cNvSpPr txBox="1"/>
          <p:nvPr/>
        </p:nvSpPr>
        <p:spPr>
          <a:xfrm>
            <a:off x="760614" y="764044"/>
            <a:ext cx="3473761" cy="505265"/>
          </a:xfrm>
          <a:prstGeom prst="rect">
            <a:avLst/>
          </a:prstGeom>
        </p:spPr>
        <p:txBody>
          <a:bodyPr vert="horz" wrap="square" lIns="0" tIns="12698" rIns="0" bIns="0" rtlCol="0">
            <a:spAutoFit/>
          </a:bodyPr>
          <a:lstStyle/>
          <a:p>
            <a:pPr marL="12699">
              <a:spcBef>
                <a:spcPts val="100"/>
              </a:spcBef>
            </a:pPr>
            <a:r>
              <a:rPr lang="fr-FR" sz="3200" b="1" dirty="0">
                <a:solidFill>
                  <a:schemeClr val="bg1"/>
                </a:solidFill>
                <a:latin typeface="Nexa Text Extra Bold Italic" pitchFamily="2" charset="77"/>
                <a:cs typeface="Verdana"/>
              </a:rPr>
              <a:t>CYBERSECURITY</a:t>
            </a:r>
          </a:p>
        </p:txBody>
      </p:sp>
      <p:sp>
        <p:nvSpPr>
          <p:cNvPr id="8" name="Rectangle 7">
            <a:extLst>
              <a:ext uri="{FF2B5EF4-FFF2-40B4-BE49-F238E27FC236}">
                <a16:creationId xmlns:a16="http://schemas.microsoft.com/office/drawing/2014/main" id="{3A17F187-F86E-983C-AB4E-31E0D91E8DE5}"/>
              </a:ext>
            </a:extLst>
          </p:cNvPr>
          <p:cNvSpPr/>
          <p:nvPr/>
        </p:nvSpPr>
        <p:spPr>
          <a:xfrm rot="10800000">
            <a:off x="760606" y="1269234"/>
            <a:ext cx="3473761" cy="84564"/>
          </a:xfrm>
          <a:prstGeom prst="rect">
            <a:avLst/>
          </a:prstGeom>
          <a:gradFill>
            <a:gsLst>
              <a:gs pos="0">
                <a:srgbClr val="87EFFF"/>
              </a:gs>
              <a:gs pos="100000">
                <a:srgbClr val="4862A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object 2">
            <a:extLst>
              <a:ext uri="{FF2B5EF4-FFF2-40B4-BE49-F238E27FC236}">
                <a16:creationId xmlns:a16="http://schemas.microsoft.com/office/drawing/2014/main" id="{915528AB-B8E1-8016-59F1-3BB13A8D67CF}"/>
              </a:ext>
            </a:extLst>
          </p:cNvPr>
          <p:cNvSpPr txBox="1"/>
          <p:nvPr/>
        </p:nvSpPr>
        <p:spPr>
          <a:xfrm>
            <a:off x="760614" y="531911"/>
            <a:ext cx="4103584" cy="228234"/>
          </a:xfrm>
          <a:prstGeom prst="rect">
            <a:avLst/>
          </a:prstGeom>
        </p:spPr>
        <p:txBody>
          <a:bodyPr vert="horz" wrap="square" lIns="0" tIns="12698" rIns="0" bIns="0" rtlCol="0">
            <a:spAutoFit/>
          </a:bodyPr>
          <a:lstStyle/>
          <a:p>
            <a:pPr marL="12699">
              <a:spcBef>
                <a:spcPts val="100"/>
              </a:spcBef>
            </a:pPr>
            <a:r>
              <a:rPr lang="fr-FR" sz="1400" dirty="0">
                <a:solidFill>
                  <a:schemeClr val="bg1"/>
                </a:solidFill>
                <a:latin typeface="Nexa Text" pitchFamily="2" charset="77"/>
                <a:cs typeface="Verdana"/>
              </a:rPr>
              <a:t>OUR EXPERTISE</a:t>
            </a:r>
            <a:endParaRPr sz="1400" dirty="0">
              <a:solidFill>
                <a:schemeClr val="bg1"/>
              </a:solidFill>
              <a:latin typeface="Nexa Text" pitchFamily="2" charset="77"/>
              <a:cs typeface="Verdana"/>
            </a:endParaRPr>
          </a:p>
        </p:txBody>
      </p:sp>
      <p:sp>
        <p:nvSpPr>
          <p:cNvPr id="3" name="object 3">
            <a:extLst>
              <a:ext uri="{FF2B5EF4-FFF2-40B4-BE49-F238E27FC236}">
                <a16:creationId xmlns:a16="http://schemas.microsoft.com/office/drawing/2014/main" id="{55DFBCA4-F78B-0FCC-CBB9-BC7574223A5E}"/>
              </a:ext>
            </a:extLst>
          </p:cNvPr>
          <p:cNvSpPr txBox="1"/>
          <p:nvPr/>
        </p:nvSpPr>
        <p:spPr>
          <a:xfrm>
            <a:off x="760606" y="1850511"/>
            <a:ext cx="3902676" cy="2918812"/>
          </a:xfrm>
          <a:prstGeom prst="rect">
            <a:avLst/>
          </a:prstGeom>
        </p:spPr>
        <p:txBody>
          <a:bodyPr vert="horz" wrap="square" lIns="0" tIns="12700" rIns="0" bIns="0" rtlCol="0">
            <a:spAutoFit/>
          </a:bodyPr>
          <a:lstStyle/>
          <a:p>
            <a:pPr marL="12700" marR="5080">
              <a:lnSpc>
                <a:spcPct val="151500"/>
              </a:lnSpc>
              <a:spcBef>
                <a:spcPts val="100"/>
              </a:spcBef>
            </a:pPr>
            <a:r>
              <a:rPr lang="en-US" sz="1100" spc="-25" dirty="0">
                <a:solidFill>
                  <a:schemeClr val="bg1"/>
                </a:solidFill>
                <a:latin typeface="Nexa Text" pitchFamily="2" charset="77"/>
                <a:cs typeface="Verdana"/>
              </a:rPr>
              <a:t>360° security for your Information System.</a:t>
            </a:r>
          </a:p>
          <a:p>
            <a:pPr marL="12700" marR="5080">
              <a:lnSpc>
                <a:spcPct val="151500"/>
              </a:lnSpc>
              <a:spcBef>
                <a:spcPts val="100"/>
              </a:spcBef>
            </a:pPr>
            <a:r>
              <a:rPr lang="en-US" sz="1100" spc="-25" dirty="0">
                <a:solidFill>
                  <a:schemeClr val="bg1"/>
                </a:solidFill>
                <a:latin typeface="Nexa Text" pitchFamily="2" charset="77"/>
                <a:cs typeface="Verdana"/>
              </a:rPr>
              <a:t>Complete security solutions to support your challenges :</a:t>
            </a:r>
          </a:p>
          <a:p>
            <a:pPr marL="12700" marR="5080">
              <a:lnSpc>
                <a:spcPct val="151500"/>
              </a:lnSpc>
              <a:spcBef>
                <a:spcPts val="100"/>
              </a:spcBef>
            </a:pPr>
            <a:endParaRPr lang="fr-FR" sz="1100" spc="-25" dirty="0">
              <a:solidFill>
                <a:schemeClr val="bg1"/>
              </a:solidFill>
              <a:latin typeface="Nexa Text" pitchFamily="2" charset="77"/>
              <a:cs typeface="Verdana"/>
            </a:endParaRPr>
          </a:p>
          <a:p>
            <a:pPr marL="184150" marR="5080" indent="-171450">
              <a:lnSpc>
                <a:spcPct val="151500"/>
              </a:lnSpc>
              <a:spcBef>
                <a:spcPts val="100"/>
              </a:spcBef>
              <a:buFontTx/>
              <a:buChar char="-"/>
            </a:pPr>
            <a:r>
              <a:rPr lang="en-US" sz="1100" spc="-25" dirty="0">
                <a:solidFill>
                  <a:schemeClr val="bg1"/>
                </a:solidFill>
                <a:latin typeface="Nexa Text" pitchFamily="2" charset="77"/>
                <a:cs typeface="Verdana"/>
              </a:rPr>
              <a:t>Ensuring the reputation and image of your company</a:t>
            </a:r>
          </a:p>
          <a:p>
            <a:pPr marL="184150" marR="5080" indent="-171450">
              <a:lnSpc>
                <a:spcPct val="151500"/>
              </a:lnSpc>
              <a:spcBef>
                <a:spcPts val="100"/>
              </a:spcBef>
              <a:buFontTx/>
              <a:buChar char="-"/>
            </a:pPr>
            <a:r>
              <a:rPr lang="en-US" sz="1100" spc="-25" dirty="0">
                <a:solidFill>
                  <a:schemeClr val="bg1"/>
                </a:solidFill>
                <a:latin typeface="Nexa Text" pitchFamily="2" charset="77"/>
                <a:cs typeface="Verdana"/>
              </a:rPr>
              <a:t>Ensuring the protection of your most sensitive data</a:t>
            </a:r>
          </a:p>
          <a:p>
            <a:pPr marL="184150" marR="5080" indent="-171450">
              <a:lnSpc>
                <a:spcPct val="151500"/>
              </a:lnSpc>
              <a:spcBef>
                <a:spcPts val="100"/>
              </a:spcBef>
              <a:buFontTx/>
              <a:buChar char="-"/>
            </a:pPr>
            <a:r>
              <a:rPr lang="en-US" sz="1100" spc="-25" dirty="0">
                <a:solidFill>
                  <a:schemeClr val="bg1"/>
                </a:solidFill>
                <a:latin typeface="Nexa Text" pitchFamily="2" charset="77"/>
                <a:cs typeface="Verdana"/>
              </a:rPr>
              <a:t>Mitigating financial risks</a:t>
            </a:r>
          </a:p>
          <a:p>
            <a:pPr marL="184150" marR="5080" indent="-171450">
              <a:lnSpc>
                <a:spcPct val="151500"/>
              </a:lnSpc>
              <a:spcBef>
                <a:spcPts val="100"/>
              </a:spcBef>
              <a:buFontTx/>
              <a:buChar char="-"/>
            </a:pPr>
            <a:r>
              <a:rPr lang="en-US" sz="1100" spc="-25" dirty="0">
                <a:solidFill>
                  <a:schemeClr val="bg1"/>
                </a:solidFill>
                <a:latin typeface="Nexa Text" pitchFamily="2" charset="77"/>
                <a:cs typeface="Verdana"/>
              </a:rPr>
              <a:t>Ensuring business continuity and production continuity</a:t>
            </a:r>
          </a:p>
          <a:p>
            <a:pPr marL="12700" marR="5080">
              <a:lnSpc>
                <a:spcPct val="151500"/>
              </a:lnSpc>
              <a:spcBef>
                <a:spcPts val="100"/>
              </a:spcBef>
            </a:pPr>
            <a:endParaRPr lang="fr-FR" sz="1100" spc="-25" dirty="0">
              <a:solidFill>
                <a:schemeClr val="bg1"/>
              </a:solidFill>
              <a:latin typeface="Nexa Text" pitchFamily="2" charset="77"/>
              <a:cs typeface="Verdana"/>
            </a:endParaRPr>
          </a:p>
          <a:p>
            <a:pPr marL="12700" marR="5080">
              <a:lnSpc>
                <a:spcPct val="151500"/>
              </a:lnSpc>
              <a:spcBef>
                <a:spcPts val="100"/>
              </a:spcBef>
            </a:pPr>
            <a:r>
              <a:rPr lang="en-US" sz="1100" spc="-25" dirty="0">
                <a:solidFill>
                  <a:schemeClr val="bg1"/>
                </a:solidFill>
                <a:latin typeface="Nexa Text" pitchFamily="2" charset="77"/>
                <a:cs typeface="Verdana"/>
              </a:rPr>
              <a:t>Adapt your level of security to current risks and challenges. The SOC team adjusts your strategy and ensures an optimal level of security for your IT system according to your needs.</a:t>
            </a:r>
            <a:endParaRPr lang="fr-FR" sz="1100" spc="-25" dirty="0">
              <a:solidFill>
                <a:schemeClr val="bg1"/>
              </a:solidFill>
              <a:latin typeface="Nexa Text" pitchFamily="2" charset="77"/>
              <a:cs typeface="Verdana"/>
            </a:endParaRPr>
          </a:p>
        </p:txBody>
      </p:sp>
      <p:sp>
        <p:nvSpPr>
          <p:cNvPr id="5" name="object 3">
            <a:extLst>
              <a:ext uri="{FF2B5EF4-FFF2-40B4-BE49-F238E27FC236}">
                <a16:creationId xmlns:a16="http://schemas.microsoft.com/office/drawing/2014/main" id="{8731C90E-47F0-14EB-0333-51A255F0260E}"/>
              </a:ext>
            </a:extLst>
          </p:cNvPr>
          <p:cNvSpPr txBox="1"/>
          <p:nvPr/>
        </p:nvSpPr>
        <p:spPr>
          <a:xfrm>
            <a:off x="757560" y="6112819"/>
            <a:ext cx="2897263" cy="492379"/>
          </a:xfrm>
          <a:prstGeom prst="rect">
            <a:avLst/>
          </a:prstGeom>
        </p:spPr>
        <p:txBody>
          <a:bodyPr vert="horz" wrap="square" lIns="0" tIns="12700" rIns="0" bIns="0" rtlCol="0">
            <a:spAutoFit/>
          </a:bodyPr>
          <a:lstStyle/>
          <a:p>
            <a:pPr marL="12700" marR="5080" algn="just">
              <a:lnSpc>
                <a:spcPct val="151500"/>
              </a:lnSpc>
              <a:spcBef>
                <a:spcPts val="100"/>
              </a:spcBef>
            </a:pPr>
            <a:r>
              <a:rPr lang="en-US" sz="1100" spc="-25" dirty="0">
                <a:solidFill>
                  <a:schemeClr val="bg1"/>
                </a:solidFill>
                <a:latin typeface="Verdana"/>
              </a:rPr>
              <a:t>Continuous protection of the network and all equipment of your Information System.</a:t>
            </a:r>
            <a:endParaRPr lang="fr-FR" sz="1100" spc="-25" dirty="0">
              <a:solidFill>
                <a:schemeClr val="bg1"/>
              </a:solidFill>
              <a:latin typeface="Verdana"/>
            </a:endParaRPr>
          </a:p>
        </p:txBody>
      </p:sp>
      <p:sp>
        <p:nvSpPr>
          <p:cNvPr id="6" name="object 3">
            <a:extLst>
              <a:ext uri="{FF2B5EF4-FFF2-40B4-BE49-F238E27FC236}">
                <a16:creationId xmlns:a16="http://schemas.microsoft.com/office/drawing/2014/main" id="{96E76AA9-E486-9F85-8A7F-9115DFA4EB0C}"/>
              </a:ext>
            </a:extLst>
          </p:cNvPr>
          <p:cNvSpPr txBox="1"/>
          <p:nvPr/>
        </p:nvSpPr>
        <p:spPr>
          <a:xfrm>
            <a:off x="4312763" y="6112819"/>
            <a:ext cx="1909997" cy="1007007"/>
          </a:xfrm>
          <a:prstGeom prst="rect">
            <a:avLst/>
          </a:prstGeom>
        </p:spPr>
        <p:txBody>
          <a:bodyPr vert="horz" wrap="square" lIns="0" tIns="12700" rIns="0" bIns="0" rtlCol="0">
            <a:spAutoFit/>
          </a:bodyPr>
          <a:lstStyle/>
          <a:p>
            <a:pPr marL="12700" marR="5080" algn="just">
              <a:lnSpc>
                <a:spcPct val="151500"/>
              </a:lnSpc>
              <a:spcBef>
                <a:spcPts val="100"/>
              </a:spcBef>
            </a:pPr>
            <a:r>
              <a:rPr lang="en-US" sz="1100" spc="-25" dirty="0">
                <a:solidFill>
                  <a:schemeClr val="bg1"/>
                </a:solidFill>
                <a:latin typeface="Verdana"/>
              </a:rPr>
              <a:t>Identification of threats and implementation of automated and swift remediation actions.</a:t>
            </a:r>
          </a:p>
        </p:txBody>
      </p:sp>
      <p:sp>
        <p:nvSpPr>
          <p:cNvPr id="7" name="object 3">
            <a:extLst>
              <a:ext uri="{FF2B5EF4-FFF2-40B4-BE49-F238E27FC236}">
                <a16:creationId xmlns:a16="http://schemas.microsoft.com/office/drawing/2014/main" id="{8537EE1D-3C82-DE1F-8338-5790C57F6E3D}"/>
              </a:ext>
            </a:extLst>
          </p:cNvPr>
          <p:cNvSpPr txBox="1"/>
          <p:nvPr/>
        </p:nvSpPr>
        <p:spPr>
          <a:xfrm>
            <a:off x="6880700" y="6112819"/>
            <a:ext cx="3053553" cy="752065"/>
          </a:xfrm>
          <a:prstGeom prst="rect">
            <a:avLst/>
          </a:prstGeom>
        </p:spPr>
        <p:txBody>
          <a:bodyPr vert="horz" wrap="square" lIns="0" tIns="12700" rIns="0" bIns="0" rtlCol="0">
            <a:spAutoFit/>
          </a:bodyPr>
          <a:lstStyle/>
          <a:p>
            <a:pPr marL="12700" marR="5080" algn="just">
              <a:lnSpc>
                <a:spcPct val="151500"/>
              </a:lnSpc>
              <a:spcBef>
                <a:spcPts val="100"/>
              </a:spcBef>
            </a:pPr>
            <a:r>
              <a:rPr lang="en-US" sz="1100" spc="-25" dirty="0">
                <a:solidFill>
                  <a:schemeClr val="bg1"/>
                </a:solidFill>
                <a:latin typeface="Verdana"/>
              </a:rPr>
              <a:t>Supervision, investigation, and response by our security operators for the handling of the most complex threats.</a:t>
            </a:r>
          </a:p>
        </p:txBody>
      </p:sp>
      <p:grpSp>
        <p:nvGrpSpPr>
          <p:cNvPr id="15" name="Groupe 14">
            <a:extLst>
              <a:ext uri="{FF2B5EF4-FFF2-40B4-BE49-F238E27FC236}">
                <a16:creationId xmlns:a16="http://schemas.microsoft.com/office/drawing/2014/main" id="{BF18F301-EE5E-2DDA-B03C-0B96CF26831E}"/>
              </a:ext>
            </a:extLst>
          </p:cNvPr>
          <p:cNvGrpSpPr/>
          <p:nvPr/>
        </p:nvGrpSpPr>
        <p:grpSpPr>
          <a:xfrm>
            <a:off x="4842244" y="1870201"/>
            <a:ext cx="5088963" cy="3354941"/>
            <a:chOff x="1545981" y="1660548"/>
            <a:chExt cx="6905610" cy="4360039"/>
          </a:xfrm>
        </p:grpSpPr>
        <p:sp>
          <p:nvSpPr>
            <p:cNvPr id="19" name="Hexagone 18">
              <a:extLst>
                <a:ext uri="{FF2B5EF4-FFF2-40B4-BE49-F238E27FC236}">
                  <a16:creationId xmlns:a16="http://schemas.microsoft.com/office/drawing/2014/main" id="{C92B21EC-8F7E-BEF2-7CE0-780F016C4F26}"/>
                </a:ext>
              </a:extLst>
            </p:cNvPr>
            <p:cNvSpPr/>
            <p:nvPr/>
          </p:nvSpPr>
          <p:spPr>
            <a:xfrm>
              <a:off x="4003804" y="2973518"/>
              <a:ext cx="2004718" cy="1728204"/>
            </a:xfrm>
            <a:prstGeom prst="hexagon">
              <a:avLst/>
            </a:prstGeom>
            <a:solidFill>
              <a:schemeClr val="bg1">
                <a:alpha val="1906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27" name="Hexagone 26">
              <a:extLst>
                <a:ext uri="{FF2B5EF4-FFF2-40B4-BE49-F238E27FC236}">
                  <a16:creationId xmlns:a16="http://schemas.microsoft.com/office/drawing/2014/main" id="{6FD9522F-1923-AB43-8349-EB076F998238}"/>
                </a:ext>
              </a:extLst>
            </p:cNvPr>
            <p:cNvSpPr/>
            <p:nvPr/>
          </p:nvSpPr>
          <p:spPr>
            <a:xfrm>
              <a:off x="4163117" y="1660548"/>
              <a:ext cx="1666820" cy="143691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28" name="Hexagone 27">
              <a:extLst>
                <a:ext uri="{FF2B5EF4-FFF2-40B4-BE49-F238E27FC236}">
                  <a16:creationId xmlns:a16="http://schemas.microsoft.com/office/drawing/2014/main" id="{77EC1F69-4389-15FA-7E62-358A886CE030}"/>
                </a:ext>
              </a:extLst>
            </p:cNvPr>
            <p:cNvSpPr/>
            <p:nvPr/>
          </p:nvSpPr>
          <p:spPr>
            <a:xfrm>
              <a:off x="5473968" y="2392988"/>
              <a:ext cx="1666820" cy="1436915"/>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dirty="0"/>
            </a:p>
          </p:txBody>
        </p:sp>
        <p:sp>
          <p:nvSpPr>
            <p:cNvPr id="34" name="Hexagone 33">
              <a:extLst>
                <a:ext uri="{FF2B5EF4-FFF2-40B4-BE49-F238E27FC236}">
                  <a16:creationId xmlns:a16="http://schemas.microsoft.com/office/drawing/2014/main" id="{5B01F1BB-0D34-81F8-A6DA-34A2C77392E4}"/>
                </a:ext>
              </a:extLst>
            </p:cNvPr>
            <p:cNvSpPr/>
            <p:nvPr/>
          </p:nvSpPr>
          <p:spPr>
            <a:xfrm>
              <a:off x="2850440" y="2391470"/>
              <a:ext cx="1666820" cy="1436915"/>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35" name="Hexagone 34">
              <a:extLst>
                <a:ext uri="{FF2B5EF4-FFF2-40B4-BE49-F238E27FC236}">
                  <a16:creationId xmlns:a16="http://schemas.microsoft.com/office/drawing/2014/main" id="{94B00D0E-4B78-5A09-E347-ABAEEB7AC846}"/>
                </a:ext>
              </a:extLst>
            </p:cNvPr>
            <p:cNvSpPr/>
            <p:nvPr/>
          </p:nvSpPr>
          <p:spPr>
            <a:xfrm>
              <a:off x="5476522" y="3854950"/>
              <a:ext cx="1666820" cy="1436915"/>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36" name="Hexagone 35">
              <a:extLst>
                <a:ext uri="{FF2B5EF4-FFF2-40B4-BE49-F238E27FC236}">
                  <a16:creationId xmlns:a16="http://schemas.microsoft.com/office/drawing/2014/main" id="{433EB2DC-7A42-7107-37BD-313E5A14E931}"/>
                </a:ext>
              </a:extLst>
            </p:cNvPr>
            <p:cNvSpPr/>
            <p:nvPr/>
          </p:nvSpPr>
          <p:spPr>
            <a:xfrm>
              <a:off x="2854729" y="3853432"/>
              <a:ext cx="1666820" cy="143691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39" name="Hexagone 38">
              <a:extLst>
                <a:ext uri="{FF2B5EF4-FFF2-40B4-BE49-F238E27FC236}">
                  <a16:creationId xmlns:a16="http://schemas.microsoft.com/office/drawing/2014/main" id="{067AE027-BE62-B64C-FC1D-C4EFE02E8F34}"/>
                </a:ext>
              </a:extLst>
            </p:cNvPr>
            <p:cNvSpPr/>
            <p:nvPr/>
          </p:nvSpPr>
          <p:spPr>
            <a:xfrm>
              <a:off x="4162417" y="4583672"/>
              <a:ext cx="1666820" cy="1436915"/>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a:t>v</a:t>
              </a:r>
            </a:p>
          </p:txBody>
        </p:sp>
        <p:sp>
          <p:nvSpPr>
            <p:cNvPr id="41" name="Hexagone 40">
              <a:extLst>
                <a:ext uri="{FF2B5EF4-FFF2-40B4-BE49-F238E27FC236}">
                  <a16:creationId xmlns:a16="http://schemas.microsoft.com/office/drawing/2014/main" id="{EB7E14E3-8075-E475-17F1-9FFC7D037F48}"/>
                </a:ext>
              </a:extLst>
            </p:cNvPr>
            <p:cNvSpPr/>
            <p:nvPr/>
          </p:nvSpPr>
          <p:spPr>
            <a:xfrm>
              <a:off x="1545981" y="3121709"/>
              <a:ext cx="1666820" cy="1436915"/>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42" name="Hexagone 41">
              <a:extLst>
                <a:ext uri="{FF2B5EF4-FFF2-40B4-BE49-F238E27FC236}">
                  <a16:creationId xmlns:a16="http://schemas.microsoft.com/office/drawing/2014/main" id="{314B6952-95EF-EAD4-14C0-52EEDB03AA01}"/>
                </a:ext>
              </a:extLst>
            </p:cNvPr>
            <p:cNvSpPr/>
            <p:nvPr/>
          </p:nvSpPr>
          <p:spPr>
            <a:xfrm>
              <a:off x="6784771" y="3123743"/>
              <a:ext cx="1666820" cy="1436915"/>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pic>
          <p:nvPicPr>
            <p:cNvPr id="43" name="Image 42">
              <a:extLst>
                <a:ext uri="{FF2B5EF4-FFF2-40B4-BE49-F238E27FC236}">
                  <a16:creationId xmlns:a16="http://schemas.microsoft.com/office/drawing/2014/main" id="{7AC74B32-6565-29D5-FA56-7FEB8E0DD3A7}"/>
                </a:ext>
              </a:extLst>
            </p:cNvPr>
            <p:cNvPicPr>
              <a:picLocks noChangeAspect="1"/>
            </p:cNvPicPr>
            <p:nvPr/>
          </p:nvPicPr>
          <p:blipFill>
            <a:blip r:embed="rId5"/>
            <a:stretch>
              <a:fillRect/>
            </a:stretch>
          </p:blipFill>
          <p:spPr>
            <a:xfrm>
              <a:off x="4501528" y="4895729"/>
              <a:ext cx="1041400" cy="812800"/>
            </a:xfrm>
            <a:prstGeom prst="rect">
              <a:avLst/>
            </a:prstGeom>
            <a:ln>
              <a:noFill/>
            </a:ln>
          </p:spPr>
        </p:pic>
        <p:pic>
          <p:nvPicPr>
            <p:cNvPr id="44" name="Image 43">
              <a:extLst>
                <a:ext uri="{FF2B5EF4-FFF2-40B4-BE49-F238E27FC236}">
                  <a16:creationId xmlns:a16="http://schemas.microsoft.com/office/drawing/2014/main" id="{CEBBF788-5813-9C19-F7D1-4132AC6278C2}"/>
                </a:ext>
              </a:extLst>
            </p:cNvPr>
            <p:cNvPicPr>
              <a:picLocks noChangeAspect="1"/>
            </p:cNvPicPr>
            <p:nvPr/>
          </p:nvPicPr>
          <p:blipFill>
            <a:blip r:embed="rId6"/>
            <a:stretch>
              <a:fillRect/>
            </a:stretch>
          </p:blipFill>
          <p:spPr>
            <a:xfrm>
              <a:off x="3187903" y="4166762"/>
              <a:ext cx="1041400" cy="812800"/>
            </a:xfrm>
            <a:prstGeom prst="rect">
              <a:avLst/>
            </a:prstGeom>
            <a:ln>
              <a:noFill/>
            </a:ln>
          </p:spPr>
        </p:pic>
        <p:pic>
          <p:nvPicPr>
            <p:cNvPr id="45" name="Image 44">
              <a:extLst>
                <a:ext uri="{FF2B5EF4-FFF2-40B4-BE49-F238E27FC236}">
                  <a16:creationId xmlns:a16="http://schemas.microsoft.com/office/drawing/2014/main" id="{68500EBE-BBD8-B335-0822-69F49C49448D}"/>
                </a:ext>
              </a:extLst>
            </p:cNvPr>
            <p:cNvPicPr>
              <a:picLocks noChangeAspect="1"/>
            </p:cNvPicPr>
            <p:nvPr/>
          </p:nvPicPr>
          <p:blipFill>
            <a:blip r:embed="rId7"/>
            <a:stretch>
              <a:fillRect/>
            </a:stretch>
          </p:blipFill>
          <p:spPr>
            <a:xfrm>
              <a:off x="1857714" y="3438475"/>
              <a:ext cx="1041400" cy="812800"/>
            </a:xfrm>
            <a:prstGeom prst="rect">
              <a:avLst/>
            </a:prstGeom>
            <a:ln>
              <a:noFill/>
            </a:ln>
          </p:spPr>
        </p:pic>
        <p:pic>
          <p:nvPicPr>
            <p:cNvPr id="46" name="Image 45">
              <a:extLst>
                <a:ext uri="{FF2B5EF4-FFF2-40B4-BE49-F238E27FC236}">
                  <a16:creationId xmlns:a16="http://schemas.microsoft.com/office/drawing/2014/main" id="{6E2D88C2-B082-B179-03F1-8D671ADD117B}"/>
                </a:ext>
              </a:extLst>
            </p:cNvPr>
            <p:cNvPicPr>
              <a:picLocks noChangeAspect="1"/>
            </p:cNvPicPr>
            <p:nvPr/>
          </p:nvPicPr>
          <p:blipFill>
            <a:blip r:embed="rId8"/>
            <a:stretch>
              <a:fillRect/>
            </a:stretch>
          </p:blipFill>
          <p:spPr>
            <a:xfrm>
              <a:off x="3192950" y="2704799"/>
              <a:ext cx="1041400" cy="812800"/>
            </a:xfrm>
            <a:prstGeom prst="rect">
              <a:avLst/>
            </a:prstGeom>
            <a:ln>
              <a:noFill/>
            </a:ln>
          </p:spPr>
        </p:pic>
        <p:pic>
          <p:nvPicPr>
            <p:cNvPr id="47" name="Image 46">
              <a:extLst>
                <a:ext uri="{FF2B5EF4-FFF2-40B4-BE49-F238E27FC236}">
                  <a16:creationId xmlns:a16="http://schemas.microsoft.com/office/drawing/2014/main" id="{99172D2F-C21F-6933-B0A6-46112697DFF0}"/>
                </a:ext>
              </a:extLst>
            </p:cNvPr>
            <p:cNvPicPr>
              <a:picLocks noChangeAspect="1"/>
            </p:cNvPicPr>
            <p:nvPr/>
          </p:nvPicPr>
          <p:blipFill>
            <a:blip r:embed="rId9"/>
            <a:stretch>
              <a:fillRect/>
            </a:stretch>
          </p:blipFill>
          <p:spPr>
            <a:xfrm>
              <a:off x="4477198" y="1972605"/>
              <a:ext cx="1041400" cy="812800"/>
            </a:xfrm>
            <a:prstGeom prst="rect">
              <a:avLst/>
            </a:prstGeom>
            <a:ln>
              <a:noFill/>
            </a:ln>
          </p:spPr>
        </p:pic>
        <p:pic>
          <p:nvPicPr>
            <p:cNvPr id="48" name="Image 47">
              <a:extLst>
                <a:ext uri="{FF2B5EF4-FFF2-40B4-BE49-F238E27FC236}">
                  <a16:creationId xmlns:a16="http://schemas.microsoft.com/office/drawing/2014/main" id="{22BE8F5B-F704-5EB9-B219-C041F7C9F35B}"/>
                </a:ext>
              </a:extLst>
            </p:cNvPr>
            <p:cNvPicPr>
              <a:picLocks noChangeAspect="1"/>
            </p:cNvPicPr>
            <p:nvPr/>
          </p:nvPicPr>
          <p:blipFill>
            <a:blip r:embed="rId10"/>
            <a:stretch>
              <a:fillRect/>
            </a:stretch>
          </p:blipFill>
          <p:spPr>
            <a:xfrm>
              <a:off x="5782955" y="4168280"/>
              <a:ext cx="1041400" cy="812800"/>
            </a:xfrm>
            <a:prstGeom prst="rect">
              <a:avLst/>
            </a:prstGeom>
            <a:ln>
              <a:noFill/>
            </a:ln>
          </p:spPr>
        </p:pic>
        <p:sp>
          <p:nvSpPr>
            <p:cNvPr id="49" name="Hexagone 48">
              <a:extLst>
                <a:ext uri="{FF2B5EF4-FFF2-40B4-BE49-F238E27FC236}">
                  <a16:creationId xmlns:a16="http://schemas.microsoft.com/office/drawing/2014/main" id="{DDB1A9BB-6669-3144-7DD2-64A466BB5747}"/>
                </a:ext>
              </a:extLst>
            </p:cNvPr>
            <p:cNvSpPr/>
            <p:nvPr/>
          </p:nvSpPr>
          <p:spPr>
            <a:xfrm>
              <a:off x="4163911" y="3127787"/>
              <a:ext cx="1666820" cy="1436913"/>
            </a:xfrm>
            <a:prstGeom prst="hexag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51" name="ZoneTexte 13">
              <a:extLst>
                <a:ext uri="{FF2B5EF4-FFF2-40B4-BE49-F238E27FC236}">
                  <a16:creationId xmlns:a16="http://schemas.microsoft.com/office/drawing/2014/main" id="{ED9E2F30-6AB4-A10D-2D20-D41A8541B654}"/>
                </a:ext>
              </a:extLst>
            </p:cNvPr>
            <p:cNvSpPr txBox="1"/>
            <p:nvPr/>
          </p:nvSpPr>
          <p:spPr>
            <a:xfrm>
              <a:off x="4287728" y="3916641"/>
              <a:ext cx="1417438" cy="439981"/>
            </a:xfrm>
            <a:prstGeom prst="rect">
              <a:avLst/>
            </a:prstGeom>
            <a:no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b="1" dirty="0">
                  <a:solidFill>
                    <a:schemeClr val="bg1"/>
                  </a:solidFill>
                  <a:latin typeface="Nexa Text Extra Bold" pitchFamily="2" charset="77"/>
                </a:rPr>
                <a:t>SOC</a:t>
              </a:r>
              <a:endParaRPr lang="fr-FR" sz="1600" b="1" dirty="0">
                <a:latin typeface="Nexa Text Extra Bold" pitchFamily="2" charset="77"/>
              </a:endParaRPr>
            </a:p>
          </p:txBody>
        </p:sp>
        <p:pic>
          <p:nvPicPr>
            <p:cNvPr id="52" name="Image 51">
              <a:extLst>
                <a:ext uri="{FF2B5EF4-FFF2-40B4-BE49-F238E27FC236}">
                  <a16:creationId xmlns:a16="http://schemas.microsoft.com/office/drawing/2014/main" id="{7BDCDF9F-D743-48C7-4C50-F8345A25D214}"/>
                </a:ext>
              </a:extLst>
            </p:cNvPr>
            <p:cNvPicPr>
              <a:picLocks noChangeAspect="1"/>
            </p:cNvPicPr>
            <p:nvPr/>
          </p:nvPicPr>
          <p:blipFill>
            <a:blip r:embed="rId11"/>
            <a:stretch>
              <a:fillRect/>
            </a:stretch>
          </p:blipFill>
          <p:spPr>
            <a:xfrm>
              <a:off x="5773677" y="2699631"/>
              <a:ext cx="1041400" cy="812800"/>
            </a:xfrm>
            <a:prstGeom prst="rect">
              <a:avLst/>
            </a:prstGeom>
            <a:ln>
              <a:noFill/>
            </a:ln>
          </p:spPr>
        </p:pic>
        <p:pic>
          <p:nvPicPr>
            <p:cNvPr id="53" name="Image 52">
              <a:extLst>
                <a:ext uri="{FF2B5EF4-FFF2-40B4-BE49-F238E27FC236}">
                  <a16:creationId xmlns:a16="http://schemas.microsoft.com/office/drawing/2014/main" id="{4432B9E6-2B83-11CC-32F8-D507ED6E8E9F}"/>
                </a:ext>
              </a:extLst>
            </p:cNvPr>
            <p:cNvPicPr>
              <a:picLocks noChangeAspect="1"/>
            </p:cNvPicPr>
            <p:nvPr/>
          </p:nvPicPr>
          <p:blipFill>
            <a:blip r:embed="rId12"/>
            <a:stretch>
              <a:fillRect/>
            </a:stretch>
          </p:blipFill>
          <p:spPr>
            <a:xfrm>
              <a:off x="6926031" y="3357054"/>
              <a:ext cx="1384300" cy="965200"/>
            </a:xfrm>
            <a:prstGeom prst="rect">
              <a:avLst/>
            </a:prstGeom>
            <a:ln>
              <a:noFill/>
            </a:ln>
          </p:spPr>
        </p:pic>
      </p:grpSp>
      <p:sp>
        <p:nvSpPr>
          <p:cNvPr id="63" name="object 3">
            <a:extLst>
              <a:ext uri="{FF2B5EF4-FFF2-40B4-BE49-F238E27FC236}">
                <a16:creationId xmlns:a16="http://schemas.microsoft.com/office/drawing/2014/main" id="{4472359B-B78D-A366-5E2C-4A572BC30AD8}"/>
              </a:ext>
            </a:extLst>
          </p:cNvPr>
          <p:cNvSpPr txBox="1"/>
          <p:nvPr/>
        </p:nvSpPr>
        <p:spPr>
          <a:xfrm>
            <a:off x="760606" y="5519165"/>
            <a:ext cx="3818890" cy="307969"/>
          </a:xfrm>
          <a:prstGeom prst="rect">
            <a:avLst/>
          </a:prstGeom>
        </p:spPr>
        <p:txBody>
          <a:bodyPr vert="horz" wrap="square" lIns="0" tIns="12700" rIns="0" bIns="0" rtlCol="0">
            <a:spAutoFit/>
          </a:bodyPr>
          <a:lstStyle/>
          <a:p>
            <a:pPr marL="12700" marR="5080">
              <a:lnSpc>
                <a:spcPct val="151500"/>
              </a:lnSpc>
              <a:spcBef>
                <a:spcPts val="100"/>
              </a:spcBef>
            </a:pPr>
            <a:r>
              <a:rPr lang="en-US" sz="1400" b="1" spc="-25" dirty="0">
                <a:solidFill>
                  <a:schemeClr val="bg1"/>
                </a:solidFill>
                <a:latin typeface="Nexa Text Heavy" pitchFamily="2" charset="77"/>
              </a:rPr>
              <a:t>The SOC has several essential roles :</a:t>
            </a:r>
            <a:r>
              <a:rPr lang="fr-FR" sz="1400" b="1" spc="-25" dirty="0">
                <a:solidFill>
                  <a:schemeClr val="bg1"/>
                </a:solidFill>
                <a:latin typeface="Nexa Text Heavy" pitchFamily="2" charset="77"/>
                <a:cs typeface="Verdana"/>
              </a:rPr>
              <a:t>	</a:t>
            </a:r>
            <a:endParaRPr lang="fr-FR" sz="1400" b="1" dirty="0">
              <a:solidFill>
                <a:schemeClr val="bg1"/>
              </a:solidFill>
              <a:latin typeface="Nexa Text Heavy" pitchFamily="2" charset="77"/>
              <a:cs typeface="Verdana"/>
            </a:endParaRPr>
          </a:p>
        </p:txBody>
      </p:sp>
      <p:pic>
        <p:nvPicPr>
          <p:cNvPr id="2" name="Image 1">
            <a:extLst>
              <a:ext uri="{FF2B5EF4-FFF2-40B4-BE49-F238E27FC236}">
                <a16:creationId xmlns:a16="http://schemas.microsoft.com/office/drawing/2014/main" id="{1ED2EDAE-5980-1524-678C-3E22B3EEEF8E}"/>
              </a:ext>
            </a:extLst>
          </p:cNvPr>
          <p:cNvPicPr>
            <a:picLocks noChangeAspect="1"/>
          </p:cNvPicPr>
          <p:nvPr/>
        </p:nvPicPr>
        <p:blipFill>
          <a:blip r:embed="rId13"/>
          <a:stretch>
            <a:fillRect/>
          </a:stretch>
        </p:blipFill>
        <p:spPr>
          <a:xfrm>
            <a:off x="8787867" y="5021111"/>
            <a:ext cx="1143340" cy="367502"/>
          </a:xfrm>
          <a:prstGeom prst="rect">
            <a:avLst/>
          </a:prstGeom>
        </p:spPr>
      </p:pic>
      <p:pic>
        <p:nvPicPr>
          <p:cNvPr id="11" name="Image 10">
            <a:extLst>
              <a:ext uri="{FF2B5EF4-FFF2-40B4-BE49-F238E27FC236}">
                <a16:creationId xmlns:a16="http://schemas.microsoft.com/office/drawing/2014/main" id="{19FCEE90-C543-7D57-FB96-99341D5FE98A}"/>
              </a:ext>
            </a:extLst>
          </p:cNvPr>
          <p:cNvPicPr>
            <a:picLocks noChangeAspect="1"/>
          </p:cNvPicPr>
          <p:nvPr/>
        </p:nvPicPr>
        <p:blipFill>
          <a:blip r:embed="rId14"/>
          <a:stretch>
            <a:fillRect/>
          </a:stretch>
        </p:blipFill>
        <p:spPr>
          <a:xfrm>
            <a:off x="7250938" y="3255696"/>
            <a:ext cx="266900" cy="334449"/>
          </a:xfrm>
          <a:prstGeom prst="rect">
            <a:avLst/>
          </a:prstGeom>
        </p:spPr>
      </p:pic>
    </p:spTree>
    <p:extLst>
      <p:ext uri="{BB962C8B-B14F-4D97-AF65-F5344CB8AC3E}">
        <p14:creationId xmlns:p14="http://schemas.microsoft.com/office/powerpoint/2010/main" val="83270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71F26"/>
        </a:solidFill>
        <a:effectLst/>
      </p:bgPr>
    </p:bg>
    <p:spTree>
      <p:nvGrpSpPr>
        <p:cNvPr id="1" name=""/>
        <p:cNvGrpSpPr/>
        <p:nvPr/>
      </p:nvGrpSpPr>
      <p:grpSpPr>
        <a:xfrm>
          <a:off x="0" y="0"/>
          <a:ext cx="0" cy="0"/>
          <a:chOff x="0" y="0"/>
          <a:chExt cx="0" cy="0"/>
        </a:xfrm>
      </p:grpSpPr>
      <p:pic>
        <p:nvPicPr>
          <p:cNvPr id="2" name="Image 1" descr="Une image contenant personne, intérieur, femme&#10;&#10;Description générée automatiquement">
            <a:extLst>
              <a:ext uri="{FF2B5EF4-FFF2-40B4-BE49-F238E27FC236}">
                <a16:creationId xmlns:a16="http://schemas.microsoft.com/office/drawing/2014/main" id="{760473B5-CA80-C455-E3C1-B1AE65EF0D90}"/>
              </a:ext>
            </a:extLst>
          </p:cNvPr>
          <p:cNvPicPr>
            <a:picLocks noChangeAspect="1"/>
          </p:cNvPicPr>
          <p:nvPr/>
        </p:nvPicPr>
        <p:blipFill rotWithShape="1">
          <a:blip r:embed="rId3">
            <a:alphaModFix amt="10000"/>
          </a:blip>
          <a:srcRect l="6292" t="48785" r="14185" b="13715"/>
          <a:stretch/>
        </p:blipFill>
        <p:spPr>
          <a:xfrm>
            <a:off x="-1" y="-5940"/>
            <a:ext cx="10691814" cy="7562850"/>
          </a:xfrm>
          <a:prstGeom prst="rect">
            <a:avLst/>
          </a:prstGeom>
        </p:spPr>
      </p:pic>
      <p:pic>
        <p:nvPicPr>
          <p:cNvPr id="16" name="Image 15">
            <a:extLst>
              <a:ext uri="{FF2B5EF4-FFF2-40B4-BE49-F238E27FC236}">
                <a16:creationId xmlns:a16="http://schemas.microsoft.com/office/drawing/2014/main" id="{8AAB75D7-E594-11AC-FBEF-7C88F6D9E7E0}"/>
              </a:ext>
            </a:extLst>
          </p:cNvPr>
          <p:cNvPicPr>
            <a:picLocks noChangeAspect="1"/>
          </p:cNvPicPr>
          <p:nvPr/>
        </p:nvPicPr>
        <p:blipFill rotWithShape="1">
          <a:blip r:embed="rId4"/>
          <a:srcRect t="21061" r="22435"/>
          <a:stretch/>
        </p:blipFill>
        <p:spPr>
          <a:xfrm>
            <a:off x="8721518" y="562"/>
            <a:ext cx="1970295" cy="1439396"/>
          </a:xfrm>
          <a:prstGeom prst="rect">
            <a:avLst/>
          </a:prstGeom>
        </p:spPr>
      </p:pic>
      <p:sp>
        <p:nvSpPr>
          <p:cNvPr id="18" name="ZoneTexte 17">
            <a:extLst>
              <a:ext uri="{FF2B5EF4-FFF2-40B4-BE49-F238E27FC236}">
                <a16:creationId xmlns:a16="http://schemas.microsoft.com/office/drawing/2014/main" id="{D9016DAC-1674-B47D-A463-94C50E38F138}"/>
              </a:ext>
            </a:extLst>
          </p:cNvPr>
          <p:cNvSpPr txBox="1"/>
          <p:nvPr/>
        </p:nvSpPr>
        <p:spPr>
          <a:xfrm>
            <a:off x="10052008" y="7053974"/>
            <a:ext cx="639805" cy="523220"/>
          </a:xfrm>
          <a:prstGeom prst="rect">
            <a:avLst/>
          </a:prstGeom>
          <a:noFill/>
        </p:spPr>
        <p:txBody>
          <a:bodyPr wrap="square" rtlCol="0">
            <a:spAutoFit/>
          </a:bodyPr>
          <a:lstStyle/>
          <a:p>
            <a:r>
              <a:rPr lang="fr-FR" sz="1400" dirty="0">
                <a:solidFill>
                  <a:schemeClr val="bg1"/>
                </a:solidFill>
                <a:latin typeface="Nexa Text" pitchFamily="2" charset="77"/>
              </a:rPr>
              <a:t>16</a:t>
            </a:r>
          </a:p>
          <a:p>
            <a:endParaRPr lang="fr-FR" sz="1400" dirty="0">
              <a:solidFill>
                <a:schemeClr val="bg1"/>
              </a:solidFill>
              <a:latin typeface="Nexa Text" pitchFamily="2" charset="77"/>
            </a:endParaRPr>
          </a:p>
        </p:txBody>
      </p:sp>
      <p:sp>
        <p:nvSpPr>
          <p:cNvPr id="4" name="object 2">
            <a:extLst>
              <a:ext uri="{FF2B5EF4-FFF2-40B4-BE49-F238E27FC236}">
                <a16:creationId xmlns:a16="http://schemas.microsoft.com/office/drawing/2014/main" id="{20999402-EA0D-DF6D-39F7-97886C00DF08}"/>
              </a:ext>
            </a:extLst>
          </p:cNvPr>
          <p:cNvSpPr txBox="1"/>
          <p:nvPr/>
        </p:nvSpPr>
        <p:spPr>
          <a:xfrm>
            <a:off x="760614" y="764044"/>
            <a:ext cx="4868193" cy="505265"/>
          </a:xfrm>
          <a:prstGeom prst="rect">
            <a:avLst/>
          </a:prstGeom>
        </p:spPr>
        <p:txBody>
          <a:bodyPr vert="horz" wrap="square" lIns="0" tIns="12698" rIns="0" bIns="0" rtlCol="0">
            <a:spAutoFit/>
          </a:bodyPr>
          <a:lstStyle/>
          <a:p>
            <a:pPr marL="12699" algn="r">
              <a:spcBef>
                <a:spcPts val="100"/>
              </a:spcBef>
            </a:pPr>
            <a:r>
              <a:rPr lang="fr-FR" sz="3200" b="1" dirty="0">
                <a:solidFill>
                  <a:schemeClr val="bg1"/>
                </a:solidFill>
                <a:latin typeface="Nexa Text Black" pitchFamily="2" charset="77"/>
                <a:cs typeface="Verdana"/>
              </a:rPr>
              <a:t>CONSULTING AND STRATEGY</a:t>
            </a:r>
          </a:p>
        </p:txBody>
      </p:sp>
      <p:sp>
        <p:nvSpPr>
          <p:cNvPr id="8" name="Rectangle 7">
            <a:extLst>
              <a:ext uri="{FF2B5EF4-FFF2-40B4-BE49-F238E27FC236}">
                <a16:creationId xmlns:a16="http://schemas.microsoft.com/office/drawing/2014/main" id="{3A17F187-F86E-983C-AB4E-31E0D91E8DE5}"/>
              </a:ext>
            </a:extLst>
          </p:cNvPr>
          <p:cNvSpPr/>
          <p:nvPr/>
        </p:nvSpPr>
        <p:spPr>
          <a:xfrm rot="10800000">
            <a:off x="760605" y="1269234"/>
            <a:ext cx="4868192" cy="84564"/>
          </a:xfrm>
          <a:prstGeom prst="rect">
            <a:avLst/>
          </a:prstGeom>
          <a:gradFill>
            <a:gsLst>
              <a:gs pos="0">
                <a:srgbClr val="87EFFF"/>
              </a:gs>
              <a:gs pos="100000">
                <a:srgbClr val="4862A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object 2">
            <a:extLst>
              <a:ext uri="{FF2B5EF4-FFF2-40B4-BE49-F238E27FC236}">
                <a16:creationId xmlns:a16="http://schemas.microsoft.com/office/drawing/2014/main" id="{915528AB-B8E1-8016-59F1-3BB13A8D67CF}"/>
              </a:ext>
            </a:extLst>
          </p:cNvPr>
          <p:cNvSpPr txBox="1"/>
          <p:nvPr/>
        </p:nvSpPr>
        <p:spPr>
          <a:xfrm>
            <a:off x="760614" y="531911"/>
            <a:ext cx="4103584" cy="228234"/>
          </a:xfrm>
          <a:prstGeom prst="rect">
            <a:avLst/>
          </a:prstGeom>
        </p:spPr>
        <p:txBody>
          <a:bodyPr vert="horz" wrap="square" lIns="0" tIns="12698" rIns="0" bIns="0" rtlCol="0">
            <a:spAutoFit/>
          </a:bodyPr>
          <a:lstStyle/>
          <a:p>
            <a:pPr marL="12699">
              <a:spcBef>
                <a:spcPts val="100"/>
              </a:spcBef>
            </a:pPr>
            <a:r>
              <a:rPr lang="fr-FR" sz="1400" dirty="0">
                <a:solidFill>
                  <a:schemeClr val="bg1"/>
                </a:solidFill>
                <a:latin typeface="Nexa Text" pitchFamily="2" charset="77"/>
                <a:cs typeface="Verdana"/>
              </a:rPr>
              <a:t>OUR EXPERTISE</a:t>
            </a:r>
            <a:endParaRPr sz="1400" dirty="0">
              <a:solidFill>
                <a:schemeClr val="bg1"/>
              </a:solidFill>
              <a:latin typeface="Nexa Text" pitchFamily="2" charset="77"/>
              <a:cs typeface="Verdana"/>
            </a:endParaRPr>
          </a:p>
        </p:txBody>
      </p:sp>
      <p:sp>
        <p:nvSpPr>
          <p:cNvPr id="9" name="object 3">
            <a:extLst>
              <a:ext uri="{FF2B5EF4-FFF2-40B4-BE49-F238E27FC236}">
                <a16:creationId xmlns:a16="http://schemas.microsoft.com/office/drawing/2014/main" id="{DCC03FD1-1B00-3A90-2FBE-72E6CC14BFA2}"/>
              </a:ext>
            </a:extLst>
          </p:cNvPr>
          <p:cNvSpPr txBox="1"/>
          <p:nvPr/>
        </p:nvSpPr>
        <p:spPr>
          <a:xfrm>
            <a:off x="760604" y="1728620"/>
            <a:ext cx="9170604" cy="1040670"/>
          </a:xfrm>
          <a:prstGeom prst="rect">
            <a:avLst/>
          </a:prstGeom>
        </p:spPr>
        <p:txBody>
          <a:bodyPr vert="horz" wrap="square" lIns="0" tIns="12700" rIns="0" bIns="0" rtlCol="0">
            <a:spAutoFit/>
          </a:bodyPr>
          <a:lstStyle/>
          <a:p>
            <a:pPr marL="12700" marR="5080">
              <a:lnSpc>
                <a:spcPct val="151500"/>
              </a:lnSpc>
              <a:spcBef>
                <a:spcPts val="100"/>
              </a:spcBef>
            </a:pPr>
            <a:r>
              <a:rPr lang="en-US" sz="1100" spc="-15" dirty="0">
                <a:solidFill>
                  <a:schemeClr val="bg1"/>
                </a:solidFill>
                <a:latin typeface="Nexa Text" pitchFamily="2" charset="77"/>
                <a:cs typeface="Verdana"/>
              </a:rPr>
              <a:t>The Information System represents a significant part of the value creation of a company.</a:t>
            </a:r>
          </a:p>
          <a:p>
            <a:pPr marL="12700" marR="5080">
              <a:lnSpc>
                <a:spcPct val="151500"/>
              </a:lnSpc>
              <a:spcBef>
                <a:spcPts val="100"/>
              </a:spcBef>
            </a:pPr>
            <a:endParaRPr lang="fr-FR" sz="1100" spc="-40" dirty="0">
              <a:solidFill>
                <a:schemeClr val="bg1"/>
              </a:solidFill>
              <a:latin typeface="Nexa Text" pitchFamily="2" charset="77"/>
              <a:cs typeface="Verdana"/>
            </a:endParaRPr>
          </a:p>
          <a:p>
            <a:pPr marL="12700" marR="5080">
              <a:lnSpc>
                <a:spcPct val="151500"/>
              </a:lnSpc>
              <a:spcBef>
                <a:spcPts val="100"/>
              </a:spcBef>
            </a:pPr>
            <a:r>
              <a:rPr lang="en-US" sz="1100" spc="-40" dirty="0">
                <a:solidFill>
                  <a:schemeClr val="bg1"/>
                </a:solidFill>
                <a:latin typeface="Nexa Text" pitchFamily="2" charset="77"/>
                <a:cs typeface="Verdana"/>
              </a:rPr>
              <a:t>Digital strategy and IT strategy are increasingly intertwined within a company. </a:t>
            </a:r>
            <a:r>
              <a:rPr lang="en-US" sz="1100" spc="-40" dirty="0" err="1">
                <a:solidFill>
                  <a:schemeClr val="bg1"/>
                </a:solidFill>
                <a:latin typeface="Nexa Text" pitchFamily="2" charset="77"/>
                <a:cs typeface="Verdana"/>
              </a:rPr>
              <a:t>NowBrains</a:t>
            </a:r>
            <a:r>
              <a:rPr lang="en-US" sz="1100" spc="-40" dirty="0">
                <a:solidFill>
                  <a:schemeClr val="bg1"/>
                </a:solidFill>
                <a:latin typeface="Nexa Text" pitchFamily="2" charset="77"/>
                <a:cs typeface="Verdana"/>
              </a:rPr>
              <a:t> offers comprehensive support solutions to accelerate the growth of the company through its two brands : </a:t>
            </a:r>
            <a:r>
              <a:rPr lang="en-US" sz="1100" spc="-40" dirty="0" err="1">
                <a:solidFill>
                  <a:schemeClr val="bg1"/>
                </a:solidFill>
                <a:latin typeface="Nexa Text" pitchFamily="2" charset="77"/>
                <a:cs typeface="Verdana"/>
              </a:rPr>
              <a:t>NowDSI</a:t>
            </a:r>
            <a:r>
              <a:rPr lang="en-US" sz="1100" spc="-40" dirty="0">
                <a:solidFill>
                  <a:schemeClr val="bg1"/>
                </a:solidFill>
                <a:latin typeface="Nexa Text" pitchFamily="2" charset="77"/>
                <a:cs typeface="Verdana"/>
              </a:rPr>
              <a:t> and </a:t>
            </a:r>
            <a:r>
              <a:rPr lang="en-US" sz="1100" spc="-40" dirty="0" err="1">
                <a:solidFill>
                  <a:schemeClr val="bg1"/>
                </a:solidFill>
                <a:latin typeface="Nexa Text" pitchFamily="2" charset="77"/>
                <a:cs typeface="Verdana"/>
              </a:rPr>
              <a:t>NowLeads</a:t>
            </a:r>
            <a:r>
              <a:rPr lang="en-US" sz="1100" spc="-40" dirty="0">
                <a:solidFill>
                  <a:schemeClr val="bg1"/>
                </a:solidFill>
                <a:latin typeface="Nexa Text" pitchFamily="2" charset="77"/>
                <a:cs typeface="Verdana"/>
              </a:rPr>
              <a:t>.</a:t>
            </a:r>
            <a:endParaRPr sz="1100" dirty="0">
              <a:solidFill>
                <a:schemeClr val="bg1"/>
              </a:solidFill>
              <a:latin typeface="Nexa Text" pitchFamily="2" charset="77"/>
              <a:cs typeface="Tahoma"/>
            </a:endParaRPr>
          </a:p>
        </p:txBody>
      </p:sp>
      <p:sp>
        <p:nvSpPr>
          <p:cNvPr id="10" name="object 3">
            <a:extLst>
              <a:ext uri="{FF2B5EF4-FFF2-40B4-BE49-F238E27FC236}">
                <a16:creationId xmlns:a16="http://schemas.microsoft.com/office/drawing/2014/main" id="{7FF41738-6CF7-ABE7-3FDF-65B877C2539F}"/>
              </a:ext>
            </a:extLst>
          </p:cNvPr>
          <p:cNvSpPr txBox="1"/>
          <p:nvPr/>
        </p:nvSpPr>
        <p:spPr>
          <a:xfrm>
            <a:off x="760604" y="4370408"/>
            <a:ext cx="9022223" cy="1782989"/>
          </a:xfrm>
          <a:prstGeom prst="rect">
            <a:avLst/>
          </a:prstGeom>
        </p:spPr>
        <p:txBody>
          <a:bodyPr vert="horz" wrap="square" lIns="0" tIns="12700" rIns="0" bIns="0" rtlCol="0">
            <a:spAutoFit/>
          </a:bodyPr>
          <a:lstStyle/>
          <a:p>
            <a:pPr marL="12700" marR="5080">
              <a:lnSpc>
                <a:spcPct val="151500"/>
              </a:lnSpc>
              <a:spcBef>
                <a:spcPts val="100"/>
              </a:spcBef>
            </a:pPr>
            <a:r>
              <a:rPr lang="en-US" sz="1050" spc="-40" dirty="0">
                <a:solidFill>
                  <a:schemeClr val="bg1"/>
                </a:solidFill>
                <a:latin typeface="Nexa Text Book" pitchFamily="2" charset="77"/>
                <a:cs typeface="Verdana"/>
              </a:rPr>
              <a:t>Boost the performance of your company by aligning your IT system with your strategy.</a:t>
            </a:r>
            <a:r>
              <a:rPr lang="fr-FR" sz="1050" spc="-40" dirty="0">
                <a:solidFill>
                  <a:schemeClr val="bg1"/>
                </a:solidFill>
                <a:latin typeface="Nexa Text Book" pitchFamily="2" charset="77"/>
                <a:cs typeface="Verdana"/>
              </a:rPr>
              <a:t>.</a:t>
            </a:r>
          </a:p>
          <a:p>
            <a:pPr marL="12700" marR="5080">
              <a:lnSpc>
                <a:spcPct val="151500"/>
              </a:lnSpc>
              <a:spcBef>
                <a:spcPts val="100"/>
              </a:spcBef>
            </a:pPr>
            <a:endParaRPr lang="fr-FR" sz="1050" spc="-40" dirty="0">
              <a:solidFill>
                <a:schemeClr val="bg1"/>
              </a:solidFill>
              <a:latin typeface="Nexa Text Book" pitchFamily="2" charset="77"/>
              <a:cs typeface="Verdana"/>
            </a:endParaRPr>
          </a:p>
          <a:p>
            <a:pPr marL="12700" marR="5080">
              <a:lnSpc>
                <a:spcPct val="151500"/>
              </a:lnSpc>
              <a:spcBef>
                <a:spcPts val="100"/>
              </a:spcBef>
            </a:pPr>
            <a:r>
              <a:rPr lang="en-US" sz="1050" dirty="0">
                <a:solidFill>
                  <a:schemeClr val="bg1"/>
                </a:solidFill>
                <a:latin typeface="Nexa Text Book" pitchFamily="2" charset="77"/>
                <a:cs typeface="Verdana"/>
              </a:rPr>
              <a:t>Our specialized experts support you with an adapted approach :</a:t>
            </a:r>
          </a:p>
          <a:p>
            <a:pPr marL="12700" marR="5080">
              <a:lnSpc>
                <a:spcPct val="151500"/>
              </a:lnSpc>
              <a:spcBef>
                <a:spcPts val="100"/>
              </a:spcBef>
            </a:pPr>
            <a:endParaRPr lang="fr-FR" sz="1050" spc="-30" dirty="0">
              <a:solidFill>
                <a:schemeClr val="bg1"/>
              </a:solidFill>
              <a:latin typeface="Nexa Text Book" pitchFamily="2" charset="77"/>
            </a:endParaRPr>
          </a:p>
          <a:p>
            <a:pPr marL="641350" marR="5080" lvl="1" indent="-171450">
              <a:lnSpc>
                <a:spcPct val="151500"/>
              </a:lnSpc>
              <a:spcBef>
                <a:spcPts val="100"/>
              </a:spcBef>
              <a:buFont typeface="Wingdings" panose="05000000000000000000" pitchFamily="2" charset="2"/>
              <a:buChar char="ü"/>
            </a:pPr>
            <a:r>
              <a:rPr lang="fr-FR" sz="1050" spc="-30" dirty="0">
                <a:solidFill>
                  <a:schemeClr val="bg1"/>
                </a:solidFill>
                <a:latin typeface="Nexa Text Book" pitchFamily="2" charset="77"/>
              </a:rPr>
              <a:t>A Minimum Viable </a:t>
            </a:r>
            <a:r>
              <a:rPr lang="fr-FR" sz="1050" spc="-30" dirty="0" err="1">
                <a:solidFill>
                  <a:schemeClr val="bg1"/>
                </a:solidFill>
                <a:latin typeface="Nexa Text Book" pitchFamily="2" charset="77"/>
              </a:rPr>
              <a:t>Strategy</a:t>
            </a:r>
            <a:endParaRPr lang="fr-FR" sz="1050" spc="-30" dirty="0">
              <a:solidFill>
                <a:schemeClr val="bg1"/>
              </a:solidFill>
              <a:latin typeface="Nexa Text Book" pitchFamily="2" charset="77"/>
            </a:endParaRPr>
          </a:p>
          <a:p>
            <a:pPr marL="641350" marR="5080" lvl="1" indent="-171450">
              <a:lnSpc>
                <a:spcPct val="151500"/>
              </a:lnSpc>
              <a:spcBef>
                <a:spcPts val="100"/>
              </a:spcBef>
              <a:buFont typeface="Wingdings" panose="05000000000000000000" pitchFamily="2" charset="2"/>
              <a:buChar char="ü"/>
            </a:pPr>
            <a:r>
              <a:rPr lang="fr-FR" sz="1050" spc="-30" dirty="0">
                <a:solidFill>
                  <a:schemeClr val="bg1"/>
                </a:solidFill>
                <a:latin typeface="Nexa Text Book" pitchFamily="2" charset="77"/>
              </a:rPr>
              <a:t>SI Audit</a:t>
            </a:r>
          </a:p>
          <a:p>
            <a:pPr marL="641350" marR="5080" lvl="1" indent="-171450">
              <a:lnSpc>
                <a:spcPct val="151500"/>
              </a:lnSpc>
              <a:spcBef>
                <a:spcPts val="100"/>
              </a:spcBef>
              <a:buFont typeface="Wingdings" panose="05000000000000000000" pitchFamily="2" charset="2"/>
              <a:buChar char="ü"/>
            </a:pPr>
            <a:r>
              <a:rPr lang="fr-FR" sz="1050" spc="-30" dirty="0">
                <a:solidFill>
                  <a:schemeClr val="bg1"/>
                </a:solidFill>
                <a:latin typeface="Nexa Text Book" pitchFamily="2" charset="77"/>
              </a:rPr>
              <a:t>Change management support</a:t>
            </a:r>
            <a:endParaRPr sz="1050" dirty="0">
              <a:solidFill>
                <a:schemeClr val="bg1"/>
              </a:solidFill>
              <a:latin typeface="Nexa Text Book" pitchFamily="2" charset="77"/>
              <a:cs typeface="Tahoma"/>
            </a:endParaRPr>
          </a:p>
        </p:txBody>
      </p:sp>
      <p:pic>
        <p:nvPicPr>
          <p:cNvPr id="13" name="Image 12">
            <a:extLst>
              <a:ext uri="{FF2B5EF4-FFF2-40B4-BE49-F238E27FC236}">
                <a16:creationId xmlns:a16="http://schemas.microsoft.com/office/drawing/2014/main" id="{FCB83567-BB9A-3855-C112-1092051A35DC}"/>
              </a:ext>
            </a:extLst>
          </p:cNvPr>
          <p:cNvPicPr>
            <a:picLocks noChangeAspect="1"/>
          </p:cNvPicPr>
          <p:nvPr/>
        </p:nvPicPr>
        <p:blipFill>
          <a:blip r:embed="rId5"/>
          <a:stretch>
            <a:fillRect/>
          </a:stretch>
        </p:blipFill>
        <p:spPr>
          <a:xfrm>
            <a:off x="760605" y="3760543"/>
            <a:ext cx="1924142" cy="307044"/>
          </a:xfrm>
          <a:prstGeom prst="rect">
            <a:avLst/>
          </a:prstGeom>
        </p:spPr>
      </p:pic>
      <p:sp>
        <p:nvSpPr>
          <p:cNvPr id="3" name="object 3">
            <a:extLst>
              <a:ext uri="{FF2B5EF4-FFF2-40B4-BE49-F238E27FC236}">
                <a16:creationId xmlns:a16="http://schemas.microsoft.com/office/drawing/2014/main" id="{5F36C95C-6A35-884D-1B06-227F284A041D}"/>
              </a:ext>
            </a:extLst>
          </p:cNvPr>
          <p:cNvSpPr txBox="1"/>
          <p:nvPr/>
        </p:nvSpPr>
        <p:spPr>
          <a:xfrm>
            <a:off x="4180563" y="5394993"/>
            <a:ext cx="3761292" cy="492635"/>
          </a:xfrm>
          <a:prstGeom prst="rect">
            <a:avLst/>
          </a:prstGeom>
        </p:spPr>
        <p:txBody>
          <a:bodyPr vert="horz" wrap="square" lIns="0" tIns="12700" rIns="0" bIns="0" rtlCol="0">
            <a:spAutoFit/>
          </a:bodyPr>
          <a:lstStyle/>
          <a:p>
            <a:pPr marL="641350" marR="5080" lvl="1" indent="-171450">
              <a:lnSpc>
                <a:spcPct val="151500"/>
              </a:lnSpc>
              <a:spcBef>
                <a:spcPts val="100"/>
              </a:spcBef>
              <a:buFont typeface="Wingdings" panose="05000000000000000000" pitchFamily="2" charset="2"/>
              <a:buChar char="ü"/>
            </a:pPr>
            <a:r>
              <a:rPr lang="fr-FR" sz="1050" spc="-30" dirty="0">
                <a:solidFill>
                  <a:schemeClr val="bg1"/>
                </a:solidFill>
                <a:latin typeface="Nexa Text Book" pitchFamily="2" charset="77"/>
              </a:rPr>
              <a:t>IT </a:t>
            </a:r>
            <a:r>
              <a:rPr lang="fr-FR" sz="1050" spc="-30" dirty="0" err="1">
                <a:solidFill>
                  <a:schemeClr val="bg1"/>
                </a:solidFill>
                <a:latin typeface="Nexa Text Book" pitchFamily="2" charset="77"/>
              </a:rPr>
              <a:t>governance</a:t>
            </a:r>
            <a:endParaRPr lang="fr-FR" sz="1050" spc="-30" dirty="0">
              <a:solidFill>
                <a:schemeClr val="bg1"/>
              </a:solidFill>
              <a:latin typeface="Nexa Text Book" pitchFamily="2" charset="77"/>
            </a:endParaRPr>
          </a:p>
          <a:p>
            <a:pPr marL="641350" marR="5080" lvl="1" indent="-171450">
              <a:lnSpc>
                <a:spcPct val="151500"/>
              </a:lnSpc>
              <a:spcBef>
                <a:spcPts val="100"/>
              </a:spcBef>
              <a:buFont typeface="Wingdings" panose="05000000000000000000" pitchFamily="2" charset="2"/>
              <a:buChar char="ü"/>
            </a:pPr>
            <a:r>
              <a:rPr lang="en-US" sz="1050" spc="-30" dirty="0">
                <a:solidFill>
                  <a:schemeClr val="bg1"/>
                </a:solidFill>
                <a:latin typeface="Nexa Text Book" pitchFamily="2" charset="77"/>
              </a:rPr>
              <a:t>Interim CIO or part-time CIO</a:t>
            </a:r>
            <a:endParaRPr lang="fr-FR" sz="1050" spc="-30" dirty="0">
              <a:solidFill>
                <a:schemeClr val="bg1"/>
              </a:solidFill>
              <a:latin typeface="Nexa Text Book" pitchFamily="2" charset="77"/>
            </a:endParaRPr>
          </a:p>
        </p:txBody>
      </p:sp>
    </p:spTree>
    <p:extLst>
      <p:ext uri="{BB962C8B-B14F-4D97-AF65-F5344CB8AC3E}">
        <p14:creationId xmlns:p14="http://schemas.microsoft.com/office/powerpoint/2010/main" val="3921365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71F26"/>
        </a:solidFill>
        <a:effectLst/>
      </p:bgPr>
    </p:bg>
    <p:spTree>
      <p:nvGrpSpPr>
        <p:cNvPr id="1" name=""/>
        <p:cNvGrpSpPr/>
        <p:nvPr/>
      </p:nvGrpSpPr>
      <p:grpSpPr>
        <a:xfrm>
          <a:off x="0" y="0"/>
          <a:ext cx="0" cy="0"/>
          <a:chOff x="0" y="0"/>
          <a:chExt cx="0" cy="0"/>
        </a:xfrm>
      </p:grpSpPr>
      <p:pic>
        <p:nvPicPr>
          <p:cNvPr id="10" name="Image 9" descr="Une image contenant personne, intérieur, femme&#10;&#10;Description générée automatiquement">
            <a:extLst>
              <a:ext uri="{FF2B5EF4-FFF2-40B4-BE49-F238E27FC236}">
                <a16:creationId xmlns:a16="http://schemas.microsoft.com/office/drawing/2014/main" id="{7BCCE31D-AD08-DA95-7AEF-5F1D6255A7E8}"/>
              </a:ext>
            </a:extLst>
          </p:cNvPr>
          <p:cNvPicPr>
            <a:picLocks noChangeAspect="1"/>
          </p:cNvPicPr>
          <p:nvPr/>
        </p:nvPicPr>
        <p:blipFill rotWithShape="1">
          <a:blip r:embed="rId3">
            <a:alphaModFix amt="10000"/>
          </a:blip>
          <a:srcRect l="6292" t="48785" r="14185" b="13715"/>
          <a:stretch/>
        </p:blipFill>
        <p:spPr>
          <a:xfrm>
            <a:off x="0" y="-562"/>
            <a:ext cx="10691814" cy="7562850"/>
          </a:xfrm>
          <a:prstGeom prst="rect">
            <a:avLst/>
          </a:prstGeom>
        </p:spPr>
      </p:pic>
      <p:pic>
        <p:nvPicPr>
          <p:cNvPr id="16" name="Image 15">
            <a:extLst>
              <a:ext uri="{FF2B5EF4-FFF2-40B4-BE49-F238E27FC236}">
                <a16:creationId xmlns:a16="http://schemas.microsoft.com/office/drawing/2014/main" id="{8AAB75D7-E594-11AC-FBEF-7C88F6D9E7E0}"/>
              </a:ext>
            </a:extLst>
          </p:cNvPr>
          <p:cNvPicPr>
            <a:picLocks noChangeAspect="1"/>
          </p:cNvPicPr>
          <p:nvPr/>
        </p:nvPicPr>
        <p:blipFill rotWithShape="1">
          <a:blip r:embed="rId4"/>
          <a:srcRect t="21061" r="22435"/>
          <a:stretch/>
        </p:blipFill>
        <p:spPr>
          <a:xfrm>
            <a:off x="8721518" y="562"/>
            <a:ext cx="1970295" cy="1439396"/>
          </a:xfrm>
          <a:prstGeom prst="rect">
            <a:avLst/>
          </a:prstGeom>
        </p:spPr>
      </p:pic>
      <p:sp>
        <p:nvSpPr>
          <p:cNvPr id="18" name="ZoneTexte 17">
            <a:extLst>
              <a:ext uri="{FF2B5EF4-FFF2-40B4-BE49-F238E27FC236}">
                <a16:creationId xmlns:a16="http://schemas.microsoft.com/office/drawing/2014/main" id="{D9016DAC-1674-B47D-A463-94C50E38F138}"/>
              </a:ext>
            </a:extLst>
          </p:cNvPr>
          <p:cNvSpPr txBox="1"/>
          <p:nvPr/>
        </p:nvSpPr>
        <p:spPr>
          <a:xfrm>
            <a:off x="10052008" y="7053974"/>
            <a:ext cx="639805" cy="307731"/>
          </a:xfrm>
          <a:prstGeom prst="rect">
            <a:avLst/>
          </a:prstGeom>
          <a:noFill/>
        </p:spPr>
        <p:txBody>
          <a:bodyPr wrap="square" rtlCol="0">
            <a:spAutoFit/>
          </a:bodyPr>
          <a:lstStyle/>
          <a:p>
            <a:r>
              <a:rPr lang="fr-FR" sz="1400" dirty="0">
                <a:solidFill>
                  <a:schemeClr val="bg1"/>
                </a:solidFill>
                <a:latin typeface="Nexa Text" pitchFamily="2" charset="77"/>
              </a:rPr>
              <a:t>17</a:t>
            </a:r>
          </a:p>
        </p:txBody>
      </p:sp>
      <p:sp>
        <p:nvSpPr>
          <p:cNvPr id="4" name="object 2">
            <a:extLst>
              <a:ext uri="{FF2B5EF4-FFF2-40B4-BE49-F238E27FC236}">
                <a16:creationId xmlns:a16="http://schemas.microsoft.com/office/drawing/2014/main" id="{20999402-EA0D-DF6D-39F7-97886C00DF08}"/>
              </a:ext>
            </a:extLst>
          </p:cNvPr>
          <p:cNvSpPr txBox="1"/>
          <p:nvPr/>
        </p:nvSpPr>
        <p:spPr>
          <a:xfrm>
            <a:off x="760614" y="764044"/>
            <a:ext cx="7373192" cy="412932"/>
          </a:xfrm>
          <a:prstGeom prst="rect">
            <a:avLst/>
          </a:prstGeom>
        </p:spPr>
        <p:txBody>
          <a:bodyPr vert="horz" wrap="square" lIns="0" tIns="12698" rIns="0" bIns="0" rtlCol="0">
            <a:spAutoFit/>
          </a:bodyPr>
          <a:lstStyle/>
          <a:p>
            <a:pPr marL="12699">
              <a:spcBef>
                <a:spcPts val="100"/>
              </a:spcBef>
            </a:pPr>
            <a:r>
              <a:rPr lang="fr-FR" sz="2600" b="1" dirty="0">
                <a:solidFill>
                  <a:schemeClr val="bg1"/>
                </a:solidFill>
                <a:latin typeface="Nexa Text Extra Bold Italic" pitchFamily="2" charset="77"/>
                <a:cs typeface="Verdana"/>
              </a:rPr>
              <a:t>DEVELOPMENT, INNOVATION AND DATA</a:t>
            </a:r>
          </a:p>
        </p:txBody>
      </p:sp>
      <p:sp>
        <p:nvSpPr>
          <p:cNvPr id="8" name="Rectangle 7">
            <a:extLst>
              <a:ext uri="{FF2B5EF4-FFF2-40B4-BE49-F238E27FC236}">
                <a16:creationId xmlns:a16="http://schemas.microsoft.com/office/drawing/2014/main" id="{3A17F187-F86E-983C-AB4E-31E0D91E8DE5}"/>
              </a:ext>
            </a:extLst>
          </p:cNvPr>
          <p:cNvSpPr/>
          <p:nvPr/>
        </p:nvSpPr>
        <p:spPr>
          <a:xfrm rot="10800000">
            <a:off x="760613" y="1193228"/>
            <a:ext cx="6983209" cy="84564"/>
          </a:xfrm>
          <a:prstGeom prst="rect">
            <a:avLst/>
          </a:prstGeom>
          <a:gradFill>
            <a:gsLst>
              <a:gs pos="0">
                <a:srgbClr val="87EFFF"/>
              </a:gs>
              <a:gs pos="100000">
                <a:srgbClr val="4862A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object 2">
            <a:extLst>
              <a:ext uri="{FF2B5EF4-FFF2-40B4-BE49-F238E27FC236}">
                <a16:creationId xmlns:a16="http://schemas.microsoft.com/office/drawing/2014/main" id="{915528AB-B8E1-8016-59F1-3BB13A8D67CF}"/>
              </a:ext>
            </a:extLst>
          </p:cNvPr>
          <p:cNvSpPr txBox="1"/>
          <p:nvPr/>
        </p:nvSpPr>
        <p:spPr>
          <a:xfrm>
            <a:off x="760614" y="531911"/>
            <a:ext cx="4103584" cy="228234"/>
          </a:xfrm>
          <a:prstGeom prst="rect">
            <a:avLst/>
          </a:prstGeom>
        </p:spPr>
        <p:txBody>
          <a:bodyPr vert="horz" wrap="square" lIns="0" tIns="12698" rIns="0" bIns="0" rtlCol="0">
            <a:spAutoFit/>
          </a:bodyPr>
          <a:lstStyle/>
          <a:p>
            <a:pPr marL="12699">
              <a:spcBef>
                <a:spcPts val="100"/>
              </a:spcBef>
            </a:pPr>
            <a:r>
              <a:rPr lang="fr-FR" sz="1400" dirty="0">
                <a:solidFill>
                  <a:schemeClr val="bg1"/>
                </a:solidFill>
                <a:latin typeface="Nexa Text" pitchFamily="2" charset="77"/>
                <a:cs typeface="Verdana"/>
              </a:rPr>
              <a:t>OUR EXPERTISE</a:t>
            </a:r>
            <a:endParaRPr sz="1400" dirty="0">
              <a:solidFill>
                <a:schemeClr val="bg1"/>
              </a:solidFill>
              <a:latin typeface="Nexa Text" pitchFamily="2" charset="77"/>
              <a:cs typeface="Verdana"/>
            </a:endParaRPr>
          </a:p>
        </p:txBody>
      </p:sp>
      <p:sp>
        <p:nvSpPr>
          <p:cNvPr id="3" name="object 3">
            <a:extLst>
              <a:ext uri="{FF2B5EF4-FFF2-40B4-BE49-F238E27FC236}">
                <a16:creationId xmlns:a16="http://schemas.microsoft.com/office/drawing/2014/main" id="{8E149899-D705-1BE4-1F40-576E93DF7051}"/>
              </a:ext>
            </a:extLst>
          </p:cNvPr>
          <p:cNvSpPr txBox="1"/>
          <p:nvPr/>
        </p:nvSpPr>
        <p:spPr>
          <a:xfrm>
            <a:off x="760605" y="1972416"/>
            <a:ext cx="8319002" cy="1297984"/>
          </a:xfrm>
          <a:prstGeom prst="rect">
            <a:avLst/>
          </a:prstGeom>
        </p:spPr>
        <p:txBody>
          <a:bodyPr vert="horz" wrap="square" lIns="0" tIns="12700" rIns="0" bIns="0" rtlCol="0">
            <a:spAutoFit/>
          </a:bodyPr>
          <a:lstStyle/>
          <a:p>
            <a:pPr marL="12700" marR="5080">
              <a:lnSpc>
                <a:spcPct val="151500"/>
              </a:lnSpc>
              <a:spcBef>
                <a:spcPts val="100"/>
              </a:spcBef>
            </a:pPr>
            <a:r>
              <a:rPr lang="en-US" sz="1100" spc="-10" dirty="0">
                <a:solidFill>
                  <a:schemeClr val="bg1"/>
                </a:solidFill>
                <a:latin typeface="Nexa Text" pitchFamily="2" charset="77"/>
                <a:cs typeface="Verdana"/>
              </a:rPr>
              <a:t>Our research and development department uses advanced technologies to process data and provide new tools to our clients. Data, the main asset of a company, is also the most complex to exploit.</a:t>
            </a:r>
          </a:p>
          <a:p>
            <a:pPr marL="12700" marR="5080">
              <a:lnSpc>
                <a:spcPct val="151500"/>
              </a:lnSpc>
              <a:spcBef>
                <a:spcPts val="100"/>
              </a:spcBef>
            </a:pPr>
            <a:endParaRPr lang="fr-FR" sz="1100" dirty="0">
              <a:solidFill>
                <a:schemeClr val="bg1"/>
              </a:solidFill>
              <a:latin typeface="Nexa Text" pitchFamily="2" charset="77"/>
              <a:cs typeface="Verdana"/>
            </a:endParaRPr>
          </a:p>
          <a:p>
            <a:pPr marL="12700" marR="5080">
              <a:lnSpc>
                <a:spcPct val="151500"/>
              </a:lnSpc>
              <a:spcBef>
                <a:spcPts val="100"/>
              </a:spcBef>
            </a:pPr>
            <a:r>
              <a:rPr lang="en-US" sz="1100" spc="-10" dirty="0" err="1">
                <a:solidFill>
                  <a:schemeClr val="bg1"/>
                </a:solidFill>
                <a:latin typeface="Nexa Text" pitchFamily="2" charset="77"/>
              </a:rPr>
              <a:t>NowBrains</a:t>
            </a:r>
            <a:r>
              <a:rPr lang="en-US" sz="1100" spc="-10" dirty="0">
                <a:solidFill>
                  <a:schemeClr val="bg1"/>
                </a:solidFill>
                <a:latin typeface="Nexa Text" pitchFamily="2" charset="77"/>
              </a:rPr>
              <a:t>' approach is to support you in making informed decisions through the use of data and to address all the challenges related to IT and information systems with its 2 brands : </a:t>
            </a:r>
            <a:r>
              <a:rPr lang="en-US" sz="1100" spc="-10" dirty="0" err="1">
                <a:solidFill>
                  <a:schemeClr val="bg1"/>
                </a:solidFill>
                <a:latin typeface="Nexa Text" pitchFamily="2" charset="77"/>
              </a:rPr>
              <a:t>NowLab</a:t>
            </a:r>
            <a:r>
              <a:rPr lang="en-US" sz="1100" spc="-10" dirty="0">
                <a:solidFill>
                  <a:schemeClr val="bg1"/>
                </a:solidFill>
                <a:latin typeface="Nexa Text" pitchFamily="2" charset="77"/>
              </a:rPr>
              <a:t> and </a:t>
            </a:r>
            <a:r>
              <a:rPr lang="en-US" sz="1100" spc="-10" dirty="0" err="1">
                <a:solidFill>
                  <a:schemeClr val="bg1"/>
                </a:solidFill>
                <a:latin typeface="Nexa Text" pitchFamily="2" charset="77"/>
              </a:rPr>
              <a:t>NowResearch</a:t>
            </a:r>
            <a:r>
              <a:rPr lang="en-US" sz="1100" spc="-10" dirty="0">
                <a:solidFill>
                  <a:schemeClr val="bg1"/>
                </a:solidFill>
                <a:latin typeface="Nexa Text" pitchFamily="2" charset="77"/>
              </a:rPr>
              <a:t>.</a:t>
            </a:r>
            <a:endParaRPr lang="fr-FR" sz="1600" dirty="0">
              <a:solidFill>
                <a:schemeClr val="bg1"/>
              </a:solidFill>
              <a:latin typeface="Nexa Text" pitchFamily="2" charset="77"/>
              <a:cs typeface="Verdana"/>
            </a:endParaRPr>
          </a:p>
        </p:txBody>
      </p:sp>
      <p:sp>
        <p:nvSpPr>
          <p:cNvPr id="5" name="object 3">
            <a:extLst>
              <a:ext uri="{FF2B5EF4-FFF2-40B4-BE49-F238E27FC236}">
                <a16:creationId xmlns:a16="http://schemas.microsoft.com/office/drawing/2014/main" id="{281AC53B-A624-0781-018A-38FB83D6718C}"/>
              </a:ext>
            </a:extLst>
          </p:cNvPr>
          <p:cNvSpPr txBox="1"/>
          <p:nvPr/>
        </p:nvSpPr>
        <p:spPr>
          <a:xfrm>
            <a:off x="695391" y="5405638"/>
            <a:ext cx="9070778" cy="1266180"/>
          </a:xfrm>
          <a:prstGeom prst="rect">
            <a:avLst/>
          </a:prstGeom>
        </p:spPr>
        <p:txBody>
          <a:bodyPr vert="horz" wrap="square" lIns="0" tIns="12700" rIns="0" bIns="0" rtlCol="0">
            <a:spAutoFit/>
          </a:bodyPr>
          <a:lstStyle/>
          <a:p>
            <a:pPr marL="12700" marR="276225">
              <a:lnSpc>
                <a:spcPct val="151500"/>
              </a:lnSpc>
              <a:spcBef>
                <a:spcPts val="100"/>
              </a:spcBef>
            </a:pPr>
            <a:r>
              <a:rPr lang="en-US" sz="1050" spc="-10" dirty="0">
                <a:solidFill>
                  <a:schemeClr val="bg1"/>
                </a:solidFill>
                <a:latin typeface="Nexa Text Book" pitchFamily="2" charset="77"/>
                <a:cs typeface="Verdana"/>
              </a:rPr>
              <a:t>Our R&amp;D team tests and develops new applications to accelerate the strategy and growth of our clients :</a:t>
            </a:r>
          </a:p>
          <a:p>
            <a:pPr marL="12700" marR="276225">
              <a:lnSpc>
                <a:spcPct val="151500"/>
              </a:lnSpc>
              <a:spcBef>
                <a:spcPts val="100"/>
              </a:spcBef>
            </a:pPr>
            <a:endParaRPr lang="fr-FR" sz="1050" spc="-10" dirty="0">
              <a:solidFill>
                <a:schemeClr val="bg1"/>
              </a:solidFill>
              <a:latin typeface="Nexa Text Book" pitchFamily="2" charset="77"/>
              <a:cs typeface="Verdana"/>
            </a:endParaRPr>
          </a:p>
          <a:p>
            <a:pPr marL="641350" marR="276225" lvl="1" indent="-171450">
              <a:lnSpc>
                <a:spcPct val="151500"/>
              </a:lnSpc>
              <a:spcBef>
                <a:spcPts val="100"/>
              </a:spcBef>
              <a:buFont typeface="Wingdings" panose="05000000000000000000" pitchFamily="2" charset="2"/>
              <a:buChar char="ü"/>
            </a:pPr>
            <a:r>
              <a:rPr lang="fr-FR" sz="1050" spc="-10" dirty="0">
                <a:solidFill>
                  <a:schemeClr val="bg1"/>
                </a:solidFill>
                <a:latin typeface="Nexa Text Book" pitchFamily="2" charset="77"/>
                <a:cs typeface="Verdana"/>
              </a:rPr>
              <a:t>Big Data</a:t>
            </a:r>
          </a:p>
          <a:p>
            <a:pPr marL="641350" marR="276225" lvl="1" indent="-171450">
              <a:lnSpc>
                <a:spcPct val="151500"/>
              </a:lnSpc>
              <a:spcBef>
                <a:spcPts val="100"/>
              </a:spcBef>
              <a:buFont typeface="Wingdings" panose="05000000000000000000" pitchFamily="2" charset="2"/>
              <a:buChar char="ü"/>
            </a:pPr>
            <a:r>
              <a:rPr lang="fr-FR" sz="1050" spc="-10" dirty="0" err="1">
                <a:solidFill>
                  <a:schemeClr val="bg1"/>
                </a:solidFill>
                <a:latin typeface="Nexa Text Book" pitchFamily="2" charset="77"/>
                <a:cs typeface="Verdana"/>
              </a:rPr>
              <a:t>Technological</a:t>
            </a:r>
            <a:r>
              <a:rPr lang="fr-FR" sz="1050" spc="-10" dirty="0">
                <a:solidFill>
                  <a:schemeClr val="bg1"/>
                </a:solidFill>
                <a:latin typeface="Nexa Text Book" pitchFamily="2" charset="77"/>
                <a:cs typeface="Verdana"/>
              </a:rPr>
              <a:t> innovation and AI (NIA)</a:t>
            </a:r>
          </a:p>
          <a:p>
            <a:pPr marL="641350" marR="276225" lvl="1" indent="-171450">
              <a:lnSpc>
                <a:spcPct val="151500"/>
              </a:lnSpc>
              <a:spcBef>
                <a:spcPts val="100"/>
              </a:spcBef>
              <a:buFont typeface="Wingdings" panose="05000000000000000000" pitchFamily="2" charset="2"/>
              <a:buChar char="ü"/>
            </a:pPr>
            <a:r>
              <a:rPr lang="fr-FR" sz="1050" spc="-10" dirty="0">
                <a:solidFill>
                  <a:schemeClr val="bg1"/>
                </a:solidFill>
                <a:latin typeface="Nexa Text Book" pitchFamily="2" charset="77"/>
                <a:cs typeface="Verdana"/>
              </a:rPr>
              <a:t>ITSM </a:t>
            </a:r>
            <a:r>
              <a:rPr lang="fr-FR" sz="1050" spc="-10" dirty="0" err="1">
                <a:solidFill>
                  <a:schemeClr val="bg1"/>
                </a:solidFill>
                <a:latin typeface="Nexa Text Book" pitchFamily="2" charset="77"/>
                <a:cs typeface="Verdana"/>
              </a:rPr>
              <a:t>ecosystem</a:t>
            </a:r>
            <a:r>
              <a:rPr lang="fr-FR" sz="1050" spc="-10" dirty="0">
                <a:solidFill>
                  <a:schemeClr val="bg1"/>
                </a:solidFill>
                <a:latin typeface="Nexa Text Book" pitchFamily="2" charset="77"/>
                <a:cs typeface="Verdana"/>
              </a:rPr>
              <a:t> (</a:t>
            </a:r>
            <a:r>
              <a:rPr lang="fr-FR" sz="1050" spc="-10" dirty="0" err="1">
                <a:solidFill>
                  <a:schemeClr val="bg1"/>
                </a:solidFill>
                <a:latin typeface="Nexa Text Book" pitchFamily="2" charset="77"/>
                <a:cs typeface="Verdana"/>
              </a:rPr>
              <a:t>NowBoard</a:t>
            </a:r>
            <a:r>
              <a:rPr lang="fr-FR" sz="1050" spc="-10" dirty="0">
                <a:solidFill>
                  <a:schemeClr val="bg1"/>
                </a:solidFill>
                <a:latin typeface="Nexa Text Book" pitchFamily="2" charset="77"/>
                <a:cs typeface="Verdana"/>
              </a:rPr>
              <a:t>)</a:t>
            </a:r>
          </a:p>
        </p:txBody>
      </p:sp>
      <p:pic>
        <p:nvPicPr>
          <p:cNvPr id="7" name="Image 6">
            <a:extLst>
              <a:ext uri="{FF2B5EF4-FFF2-40B4-BE49-F238E27FC236}">
                <a16:creationId xmlns:a16="http://schemas.microsoft.com/office/drawing/2014/main" id="{138B01C1-CB18-D8B9-CFFF-88B232AFC138}"/>
              </a:ext>
            </a:extLst>
          </p:cNvPr>
          <p:cNvPicPr>
            <a:picLocks noChangeAspect="1"/>
          </p:cNvPicPr>
          <p:nvPr/>
        </p:nvPicPr>
        <p:blipFill>
          <a:blip r:embed="rId5"/>
          <a:stretch>
            <a:fillRect/>
          </a:stretch>
        </p:blipFill>
        <p:spPr>
          <a:xfrm>
            <a:off x="695391" y="4174536"/>
            <a:ext cx="2072040" cy="828816"/>
          </a:xfrm>
          <a:prstGeom prst="rect">
            <a:avLst/>
          </a:prstGeom>
        </p:spPr>
      </p:pic>
      <p:sp>
        <p:nvSpPr>
          <p:cNvPr id="2" name="object 3">
            <a:extLst>
              <a:ext uri="{FF2B5EF4-FFF2-40B4-BE49-F238E27FC236}">
                <a16:creationId xmlns:a16="http://schemas.microsoft.com/office/drawing/2014/main" id="{486D9C49-ED68-E0BF-8D88-4E43F0078D9D}"/>
              </a:ext>
            </a:extLst>
          </p:cNvPr>
          <p:cNvSpPr txBox="1"/>
          <p:nvPr/>
        </p:nvSpPr>
        <p:spPr>
          <a:xfrm>
            <a:off x="4150252" y="5915649"/>
            <a:ext cx="3402942" cy="492635"/>
          </a:xfrm>
          <a:prstGeom prst="rect">
            <a:avLst/>
          </a:prstGeom>
        </p:spPr>
        <p:txBody>
          <a:bodyPr vert="horz" wrap="square" lIns="0" tIns="12700" rIns="0" bIns="0" rtlCol="0">
            <a:spAutoFit/>
          </a:bodyPr>
          <a:lstStyle/>
          <a:p>
            <a:pPr marL="641350" marR="276225" lvl="1" indent="-171450">
              <a:lnSpc>
                <a:spcPct val="151500"/>
              </a:lnSpc>
              <a:spcBef>
                <a:spcPts val="100"/>
              </a:spcBef>
              <a:buFont typeface="Wingdings" panose="05000000000000000000" pitchFamily="2" charset="2"/>
              <a:buChar char="ü"/>
            </a:pPr>
            <a:r>
              <a:rPr lang="fr-FR" sz="1050" spc="-10" dirty="0">
                <a:solidFill>
                  <a:schemeClr val="bg1"/>
                </a:solidFill>
                <a:latin typeface="Nexa Text Book" pitchFamily="2" charset="77"/>
                <a:cs typeface="Verdana"/>
              </a:rPr>
              <a:t>Machine Learning</a:t>
            </a:r>
          </a:p>
          <a:p>
            <a:pPr marL="641350" marR="276225" lvl="1" indent="-171450">
              <a:lnSpc>
                <a:spcPct val="151500"/>
              </a:lnSpc>
              <a:spcBef>
                <a:spcPts val="100"/>
              </a:spcBef>
              <a:buFont typeface="Wingdings" panose="05000000000000000000" pitchFamily="2" charset="2"/>
              <a:buChar char="ü"/>
            </a:pPr>
            <a:r>
              <a:rPr lang="fr-FR" sz="1050" spc="-10" dirty="0">
                <a:solidFill>
                  <a:schemeClr val="bg1"/>
                </a:solidFill>
                <a:latin typeface="Nexa Text Book" pitchFamily="2" charset="77"/>
                <a:cs typeface="Verdana"/>
              </a:rPr>
              <a:t>Data </a:t>
            </a:r>
            <a:r>
              <a:rPr lang="fr-FR" sz="1050" spc="-10" dirty="0" err="1">
                <a:solidFill>
                  <a:schemeClr val="bg1"/>
                </a:solidFill>
                <a:latin typeface="Nexa Text Book" pitchFamily="2" charset="77"/>
                <a:cs typeface="Verdana"/>
              </a:rPr>
              <a:t>Sécurity</a:t>
            </a:r>
            <a:endParaRPr lang="fr-FR" sz="1050" spc="-10" dirty="0">
              <a:solidFill>
                <a:schemeClr val="bg1"/>
              </a:solidFill>
              <a:latin typeface="Nexa Text Book" pitchFamily="2" charset="77"/>
              <a:cs typeface="Verdana"/>
            </a:endParaRPr>
          </a:p>
        </p:txBody>
      </p:sp>
    </p:spTree>
    <p:extLst>
      <p:ext uri="{BB962C8B-B14F-4D97-AF65-F5344CB8AC3E}">
        <p14:creationId xmlns:p14="http://schemas.microsoft.com/office/powerpoint/2010/main" val="2367494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71F26"/>
        </a:solidFill>
        <a:effectLst/>
      </p:bgPr>
    </p:bg>
    <p:spTree>
      <p:nvGrpSpPr>
        <p:cNvPr id="1" name=""/>
        <p:cNvGrpSpPr/>
        <p:nvPr/>
      </p:nvGrpSpPr>
      <p:grpSpPr>
        <a:xfrm>
          <a:off x="0" y="0"/>
          <a:ext cx="0" cy="0"/>
          <a:chOff x="0" y="0"/>
          <a:chExt cx="0" cy="0"/>
        </a:xfrm>
      </p:grpSpPr>
      <p:pic>
        <p:nvPicPr>
          <p:cNvPr id="3" name="Image 2" descr="Une image contenant personne, intérieur, mur, homme&#10;&#10;Description générée automatiquement">
            <a:extLst>
              <a:ext uri="{FF2B5EF4-FFF2-40B4-BE49-F238E27FC236}">
                <a16:creationId xmlns:a16="http://schemas.microsoft.com/office/drawing/2014/main" id="{9CC97511-6393-821C-5B4B-48F2B4838DDB}"/>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b="2917"/>
          <a:stretch/>
        </p:blipFill>
        <p:spPr>
          <a:xfrm>
            <a:off x="-1" y="562"/>
            <a:ext cx="10691813" cy="7561727"/>
          </a:xfrm>
          <a:prstGeom prst="rect">
            <a:avLst/>
          </a:prstGeom>
        </p:spPr>
      </p:pic>
      <p:pic>
        <p:nvPicPr>
          <p:cNvPr id="7" name="Image 6">
            <a:extLst>
              <a:ext uri="{FF2B5EF4-FFF2-40B4-BE49-F238E27FC236}">
                <a16:creationId xmlns:a16="http://schemas.microsoft.com/office/drawing/2014/main" id="{865D688B-B3E5-475E-0842-11A315C50B4E}"/>
              </a:ext>
            </a:extLst>
          </p:cNvPr>
          <p:cNvPicPr>
            <a:picLocks noChangeAspect="1"/>
          </p:cNvPicPr>
          <p:nvPr/>
        </p:nvPicPr>
        <p:blipFill rotWithShape="1">
          <a:blip r:embed="rId4">
            <a:alphaModFix amt="25000"/>
          </a:blip>
          <a:srcRect t="-746" r="-229" b="1"/>
          <a:stretch/>
        </p:blipFill>
        <p:spPr>
          <a:xfrm>
            <a:off x="3205396" y="2236993"/>
            <a:ext cx="4281020" cy="3088865"/>
          </a:xfrm>
          <a:prstGeom prst="rect">
            <a:avLst/>
          </a:prstGeom>
        </p:spPr>
      </p:pic>
      <p:sp>
        <p:nvSpPr>
          <p:cNvPr id="4" name="object 6">
            <a:extLst>
              <a:ext uri="{FF2B5EF4-FFF2-40B4-BE49-F238E27FC236}">
                <a16:creationId xmlns:a16="http://schemas.microsoft.com/office/drawing/2014/main" id="{5F1CACBC-1AC3-2609-6872-91AB09D97BFE}"/>
              </a:ext>
            </a:extLst>
          </p:cNvPr>
          <p:cNvSpPr txBox="1">
            <a:spLocks noGrp="1"/>
          </p:cNvSpPr>
          <p:nvPr>
            <p:ph type="title"/>
          </p:nvPr>
        </p:nvSpPr>
        <p:spPr>
          <a:xfrm>
            <a:off x="1547813" y="3035069"/>
            <a:ext cx="7596188" cy="1492714"/>
          </a:xfrm>
          <a:prstGeom prst="rect">
            <a:avLst/>
          </a:prstGeom>
        </p:spPr>
        <p:txBody>
          <a:bodyPr vert="horz" wrap="square" lIns="0" tIns="15238" rIns="0" bIns="0" rtlCol="0" anchor="ctr">
            <a:spAutoFit/>
          </a:bodyPr>
          <a:lstStyle/>
          <a:p>
            <a:pPr marL="12699" algn="ctr">
              <a:lnSpc>
                <a:spcPct val="100000"/>
              </a:lnSpc>
              <a:spcBef>
                <a:spcPts val="120"/>
              </a:spcBef>
            </a:pPr>
            <a:r>
              <a:rPr lang="fr-FR" sz="4800" dirty="0">
                <a:solidFill>
                  <a:schemeClr val="bg1"/>
                </a:solidFill>
                <a:latin typeface="Nexa Text Heavy Italic" pitchFamily="2" charset="77"/>
                <a:cs typeface="Verdana"/>
              </a:rPr>
              <a:t>FINANCIAL AND COMMERCIAL DATA</a:t>
            </a:r>
            <a:endParaRPr lang="fr-FR" sz="4800" dirty="0">
              <a:solidFill>
                <a:schemeClr val="bg1"/>
              </a:solidFill>
              <a:latin typeface="Nexa Text Heavy Italic" pitchFamily="2" charset="77"/>
            </a:endParaRPr>
          </a:p>
        </p:txBody>
      </p:sp>
      <p:sp>
        <p:nvSpPr>
          <p:cNvPr id="9" name="ZoneTexte 8">
            <a:extLst>
              <a:ext uri="{FF2B5EF4-FFF2-40B4-BE49-F238E27FC236}">
                <a16:creationId xmlns:a16="http://schemas.microsoft.com/office/drawing/2014/main" id="{58C9AB1B-4BE8-5FA0-F338-A430446C5495}"/>
              </a:ext>
            </a:extLst>
          </p:cNvPr>
          <p:cNvSpPr txBox="1"/>
          <p:nvPr/>
        </p:nvSpPr>
        <p:spPr>
          <a:xfrm>
            <a:off x="10052008" y="7053974"/>
            <a:ext cx="639805" cy="307731"/>
          </a:xfrm>
          <a:prstGeom prst="rect">
            <a:avLst/>
          </a:prstGeom>
          <a:noFill/>
        </p:spPr>
        <p:txBody>
          <a:bodyPr wrap="square" rtlCol="0">
            <a:spAutoFit/>
          </a:bodyPr>
          <a:lstStyle/>
          <a:p>
            <a:r>
              <a:rPr lang="fr-FR" sz="1400" dirty="0">
                <a:solidFill>
                  <a:schemeClr val="bg1"/>
                </a:solidFill>
                <a:latin typeface="Nexa Text" pitchFamily="2" charset="77"/>
              </a:rPr>
              <a:t>20</a:t>
            </a:r>
          </a:p>
        </p:txBody>
      </p:sp>
    </p:spTree>
    <p:extLst>
      <p:ext uri="{BB962C8B-B14F-4D97-AF65-F5344CB8AC3E}">
        <p14:creationId xmlns:p14="http://schemas.microsoft.com/office/powerpoint/2010/main" val="2130370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71F26"/>
        </a:solidFill>
        <a:effectLst/>
      </p:bgPr>
    </p:bg>
    <p:spTree>
      <p:nvGrpSpPr>
        <p:cNvPr id="1" name=""/>
        <p:cNvGrpSpPr/>
        <p:nvPr/>
      </p:nvGrpSpPr>
      <p:grpSpPr>
        <a:xfrm>
          <a:off x="0" y="0"/>
          <a:ext cx="0" cy="0"/>
          <a:chOff x="0" y="0"/>
          <a:chExt cx="0" cy="0"/>
        </a:xfrm>
      </p:grpSpPr>
      <p:pic>
        <p:nvPicPr>
          <p:cNvPr id="102" name="Image 101" descr="Une image contenant personne, intérieur, femme&#10;&#10;Description générée automatiquement">
            <a:extLst>
              <a:ext uri="{FF2B5EF4-FFF2-40B4-BE49-F238E27FC236}">
                <a16:creationId xmlns:a16="http://schemas.microsoft.com/office/drawing/2014/main" id="{6AAFECF8-982D-AD03-1137-5EB7D95E362C}"/>
              </a:ext>
            </a:extLst>
          </p:cNvPr>
          <p:cNvPicPr>
            <a:picLocks noChangeAspect="1"/>
          </p:cNvPicPr>
          <p:nvPr/>
        </p:nvPicPr>
        <p:blipFill rotWithShape="1">
          <a:blip r:embed="rId3">
            <a:alphaModFix amt="10000"/>
          </a:blip>
          <a:srcRect l="6292" t="48785" r="14185" b="13715"/>
          <a:stretch/>
        </p:blipFill>
        <p:spPr>
          <a:xfrm>
            <a:off x="-1" y="-562"/>
            <a:ext cx="10691814" cy="7562850"/>
          </a:xfrm>
          <a:prstGeom prst="rect">
            <a:avLst/>
          </a:prstGeom>
        </p:spPr>
      </p:pic>
      <p:sp>
        <p:nvSpPr>
          <p:cNvPr id="75" name="object 4">
            <a:extLst>
              <a:ext uri="{FF2B5EF4-FFF2-40B4-BE49-F238E27FC236}">
                <a16:creationId xmlns:a16="http://schemas.microsoft.com/office/drawing/2014/main" id="{1383FD8D-2247-5770-AD45-5922BDA9C3CA}"/>
              </a:ext>
            </a:extLst>
          </p:cNvPr>
          <p:cNvSpPr/>
          <p:nvPr/>
        </p:nvSpPr>
        <p:spPr>
          <a:xfrm>
            <a:off x="25745" y="4548851"/>
            <a:ext cx="10666068" cy="2313088"/>
          </a:xfrm>
          <a:custGeom>
            <a:avLst/>
            <a:gdLst/>
            <a:ahLst/>
            <a:cxnLst/>
            <a:rect l="l" t="t" r="r" b="b"/>
            <a:pathLst>
              <a:path w="10685780" h="2877184">
                <a:moveTo>
                  <a:pt x="10685640" y="0"/>
                </a:moveTo>
                <a:lnTo>
                  <a:pt x="0" y="0"/>
                </a:lnTo>
                <a:lnTo>
                  <a:pt x="0" y="2876575"/>
                </a:lnTo>
                <a:lnTo>
                  <a:pt x="10685640" y="2876575"/>
                </a:lnTo>
                <a:lnTo>
                  <a:pt x="10685640" y="0"/>
                </a:lnTo>
                <a:close/>
              </a:path>
            </a:pathLst>
          </a:custGeom>
          <a:solidFill>
            <a:srgbClr val="171F26"/>
          </a:solidFill>
        </p:spPr>
        <p:txBody>
          <a:bodyPr wrap="square" lIns="0" tIns="0" rIns="0" bIns="0" rtlCol="0"/>
          <a:lstStyle/>
          <a:p>
            <a:endParaRPr/>
          </a:p>
        </p:txBody>
      </p:sp>
      <p:pic>
        <p:nvPicPr>
          <p:cNvPr id="16" name="Image 15">
            <a:extLst>
              <a:ext uri="{FF2B5EF4-FFF2-40B4-BE49-F238E27FC236}">
                <a16:creationId xmlns:a16="http://schemas.microsoft.com/office/drawing/2014/main" id="{8AAB75D7-E594-11AC-FBEF-7C88F6D9E7E0}"/>
              </a:ext>
            </a:extLst>
          </p:cNvPr>
          <p:cNvPicPr>
            <a:picLocks noChangeAspect="1"/>
          </p:cNvPicPr>
          <p:nvPr/>
        </p:nvPicPr>
        <p:blipFill rotWithShape="1">
          <a:blip r:embed="rId4"/>
          <a:srcRect t="21061" r="22435"/>
          <a:stretch/>
        </p:blipFill>
        <p:spPr>
          <a:xfrm>
            <a:off x="8721518" y="562"/>
            <a:ext cx="1970295" cy="1439396"/>
          </a:xfrm>
          <a:prstGeom prst="rect">
            <a:avLst/>
          </a:prstGeom>
        </p:spPr>
      </p:pic>
      <p:sp>
        <p:nvSpPr>
          <p:cNvPr id="18" name="ZoneTexte 17">
            <a:extLst>
              <a:ext uri="{FF2B5EF4-FFF2-40B4-BE49-F238E27FC236}">
                <a16:creationId xmlns:a16="http://schemas.microsoft.com/office/drawing/2014/main" id="{D9016DAC-1674-B47D-A463-94C50E38F138}"/>
              </a:ext>
            </a:extLst>
          </p:cNvPr>
          <p:cNvSpPr txBox="1"/>
          <p:nvPr/>
        </p:nvSpPr>
        <p:spPr>
          <a:xfrm>
            <a:off x="10052008" y="7053974"/>
            <a:ext cx="639805" cy="307731"/>
          </a:xfrm>
          <a:prstGeom prst="rect">
            <a:avLst/>
          </a:prstGeom>
          <a:noFill/>
        </p:spPr>
        <p:txBody>
          <a:bodyPr wrap="square" rtlCol="0">
            <a:spAutoFit/>
          </a:bodyPr>
          <a:lstStyle/>
          <a:p>
            <a:r>
              <a:rPr lang="fr-FR" sz="1400" dirty="0">
                <a:solidFill>
                  <a:schemeClr val="bg1"/>
                </a:solidFill>
                <a:latin typeface="Nexa Text" pitchFamily="2" charset="77"/>
              </a:rPr>
              <a:t>21</a:t>
            </a:r>
          </a:p>
        </p:txBody>
      </p:sp>
      <p:sp>
        <p:nvSpPr>
          <p:cNvPr id="14" name="object 2">
            <a:extLst>
              <a:ext uri="{FF2B5EF4-FFF2-40B4-BE49-F238E27FC236}">
                <a16:creationId xmlns:a16="http://schemas.microsoft.com/office/drawing/2014/main" id="{915528AB-B8E1-8016-59F1-3BB13A8D67CF}"/>
              </a:ext>
            </a:extLst>
          </p:cNvPr>
          <p:cNvSpPr txBox="1"/>
          <p:nvPr/>
        </p:nvSpPr>
        <p:spPr>
          <a:xfrm>
            <a:off x="760614" y="531911"/>
            <a:ext cx="4103584" cy="228234"/>
          </a:xfrm>
          <a:prstGeom prst="rect">
            <a:avLst/>
          </a:prstGeom>
        </p:spPr>
        <p:txBody>
          <a:bodyPr vert="horz" wrap="square" lIns="0" tIns="12698" rIns="0" bIns="0" rtlCol="0">
            <a:spAutoFit/>
          </a:bodyPr>
          <a:lstStyle/>
          <a:p>
            <a:pPr marL="12699">
              <a:spcBef>
                <a:spcPts val="100"/>
              </a:spcBef>
            </a:pPr>
            <a:r>
              <a:rPr lang="fr-FR" sz="1400" dirty="0">
                <a:solidFill>
                  <a:schemeClr val="bg1"/>
                </a:solidFill>
                <a:latin typeface="Nexa Text Heavy Italic" pitchFamily="2" charset="77"/>
                <a:cs typeface="Verdana"/>
              </a:rPr>
              <a:t>FINANCIAL DATA</a:t>
            </a:r>
            <a:endParaRPr lang="fr-FR" sz="1400" dirty="0">
              <a:solidFill>
                <a:schemeClr val="bg1"/>
              </a:solidFill>
              <a:latin typeface="Nexa Text" pitchFamily="2" charset="77"/>
              <a:cs typeface="Verdana"/>
            </a:endParaRPr>
          </a:p>
        </p:txBody>
      </p:sp>
      <p:sp>
        <p:nvSpPr>
          <p:cNvPr id="9" name="object 2">
            <a:extLst>
              <a:ext uri="{FF2B5EF4-FFF2-40B4-BE49-F238E27FC236}">
                <a16:creationId xmlns:a16="http://schemas.microsoft.com/office/drawing/2014/main" id="{D53DAE34-41DC-BB53-ACF9-4C9E8C84E070}"/>
              </a:ext>
            </a:extLst>
          </p:cNvPr>
          <p:cNvSpPr txBox="1"/>
          <p:nvPr/>
        </p:nvSpPr>
        <p:spPr>
          <a:xfrm>
            <a:off x="760615" y="764044"/>
            <a:ext cx="4998502" cy="505265"/>
          </a:xfrm>
          <a:prstGeom prst="rect">
            <a:avLst/>
          </a:prstGeom>
        </p:spPr>
        <p:txBody>
          <a:bodyPr vert="horz" wrap="square" lIns="0" tIns="12698" rIns="0" bIns="0" rtlCol="0">
            <a:spAutoFit/>
          </a:bodyPr>
          <a:lstStyle/>
          <a:p>
            <a:pPr marL="12699">
              <a:spcBef>
                <a:spcPts val="100"/>
              </a:spcBef>
            </a:pPr>
            <a:r>
              <a:rPr lang="fr-FR" sz="3200" dirty="0">
                <a:solidFill>
                  <a:schemeClr val="bg1"/>
                </a:solidFill>
                <a:latin typeface="Nexa Text Heavy Italic" pitchFamily="2" charset="77"/>
                <a:cs typeface="Verdana"/>
              </a:rPr>
              <a:t>FINANCIAL DATA</a:t>
            </a:r>
            <a:endParaRPr lang="fr-FR" sz="3200" dirty="0">
              <a:solidFill>
                <a:schemeClr val="bg1"/>
              </a:solidFill>
              <a:latin typeface="Nexa Text" pitchFamily="2" charset="77"/>
              <a:cs typeface="Verdana"/>
            </a:endParaRPr>
          </a:p>
        </p:txBody>
      </p:sp>
      <p:sp>
        <p:nvSpPr>
          <p:cNvPr id="10" name="Rectangle 9">
            <a:extLst>
              <a:ext uri="{FF2B5EF4-FFF2-40B4-BE49-F238E27FC236}">
                <a16:creationId xmlns:a16="http://schemas.microsoft.com/office/drawing/2014/main" id="{5AE81E67-9B84-3F36-AC18-E3152CA490D2}"/>
              </a:ext>
            </a:extLst>
          </p:cNvPr>
          <p:cNvSpPr/>
          <p:nvPr/>
        </p:nvSpPr>
        <p:spPr>
          <a:xfrm rot="10800000">
            <a:off x="760603" y="1269308"/>
            <a:ext cx="4998501" cy="84489"/>
          </a:xfrm>
          <a:prstGeom prst="rect">
            <a:avLst/>
          </a:prstGeom>
          <a:gradFill>
            <a:gsLst>
              <a:gs pos="0">
                <a:srgbClr val="87EFFF"/>
              </a:gs>
              <a:gs pos="100000">
                <a:srgbClr val="4862A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object 6">
            <a:extLst>
              <a:ext uri="{FF2B5EF4-FFF2-40B4-BE49-F238E27FC236}">
                <a16:creationId xmlns:a16="http://schemas.microsoft.com/office/drawing/2014/main" id="{BEDD3C1F-B3E1-A65E-243F-1506D5927C21}"/>
              </a:ext>
            </a:extLst>
          </p:cNvPr>
          <p:cNvSpPr txBox="1"/>
          <p:nvPr/>
        </p:nvSpPr>
        <p:spPr>
          <a:xfrm>
            <a:off x="760603" y="1591025"/>
            <a:ext cx="4139565" cy="259045"/>
          </a:xfrm>
          <a:prstGeom prst="rect">
            <a:avLst/>
          </a:prstGeom>
        </p:spPr>
        <p:txBody>
          <a:bodyPr vert="horz" wrap="square" lIns="0" tIns="12700" rIns="0" bIns="0" rtlCol="0">
            <a:spAutoFit/>
          </a:bodyPr>
          <a:lstStyle/>
          <a:p>
            <a:pPr marL="12700">
              <a:lnSpc>
                <a:spcPct val="100000"/>
              </a:lnSpc>
              <a:spcBef>
                <a:spcPts val="100"/>
              </a:spcBef>
            </a:pPr>
            <a:r>
              <a:rPr lang="en-US" sz="1600" spc="-20" dirty="0">
                <a:solidFill>
                  <a:schemeClr val="bg1"/>
                </a:solidFill>
                <a:latin typeface="Nexa Text" pitchFamily="2" charset="77"/>
                <a:cs typeface="Verdana"/>
              </a:rPr>
              <a:t>Some financial data of the Group </a:t>
            </a:r>
            <a:r>
              <a:rPr sz="1600" spc="-350" dirty="0">
                <a:solidFill>
                  <a:schemeClr val="bg1"/>
                </a:solidFill>
                <a:latin typeface="Nexa Text" pitchFamily="2" charset="77"/>
                <a:cs typeface="Verdana"/>
              </a:rPr>
              <a:t>:</a:t>
            </a:r>
            <a:endParaRPr sz="1600" dirty="0">
              <a:solidFill>
                <a:schemeClr val="bg1"/>
              </a:solidFill>
              <a:latin typeface="Nexa Text" pitchFamily="2" charset="77"/>
              <a:cs typeface="Verdana"/>
            </a:endParaRPr>
          </a:p>
        </p:txBody>
      </p:sp>
      <p:grpSp>
        <p:nvGrpSpPr>
          <p:cNvPr id="6" name="object 7">
            <a:extLst>
              <a:ext uri="{FF2B5EF4-FFF2-40B4-BE49-F238E27FC236}">
                <a16:creationId xmlns:a16="http://schemas.microsoft.com/office/drawing/2014/main" id="{91C5B2CE-3DFF-8AB0-D86B-15A7681AD804}"/>
              </a:ext>
            </a:extLst>
          </p:cNvPr>
          <p:cNvGrpSpPr/>
          <p:nvPr/>
        </p:nvGrpSpPr>
        <p:grpSpPr>
          <a:xfrm>
            <a:off x="1771088" y="2493408"/>
            <a:ext cx="2583180" cy="1790064"/>
            <a:chOff x="1625401" y="2591739"/>
            <a:chExt cx="2583180" cy="1790064"/>
          </a:xfrm>
        </p:grpSpPr>
        <p:sp>
          <p:nvSpPr>
            <p:cNvPr id="7" name="object 8">
              <a:extLst>
                <a:ext uri="{FF2B5EF4-FFF2-40B4-BE49-F238E27FC236}">
                  <a16:creationId xmlns:a16="http://schemas.microsoft.com/office/drawing/2014/main" id="{7C5DAA53-3100-FEF4-E777-7F6EDF357480}"/>
                </a:ext>
              </a:extLst>
            </p:cNvPr>
            <p:cNvSpPr/>
            <p:nvPr/>
          </p:nvSpPr>
          <p:spPr>
            <a:xfrm>
              <a:off x="1625401" y="4377526"/>
              <a:ext cx="2583180" cy="0"/>
            </a:xfrm>
            <a:custGeom>
              <a:avLst/>
              <a:gdLst/>
              <a:ahLst/>
              <a:cxnLst/>
              <a:rect l="l" t="t" r="r" b="b"/>
              <a:pathLst>
                <a:path w="2583179">
                  <a:moveTo>
                    <a:pt x="0" y="0"/>
                  </a:moveTo>
                  <a:lnTo>
                    <a:pt x="1132187" y="0"/>
                  </a:lnTo>
                </a:path>
                <a:path w="2583179">
                  <a:moveTo>
                    <a:pt x="1423842" y="0"/>
                  </a:moveTo>
                  <a:lnTo>
                    <a:pt x="1996574" y="0"/>
                  </a:lnTo>
                </a:path>
                <a:path w="2583179">
                  <a:moveTo>
                    <a:pt x="2288230" y="0"/>
                  </a:moveTo>
                  <a:lnTo>
                    <a:pt x="2582557" y="0"/>
                  </a:lnTo>
                </a:path>
              </a:pathLst>
            </a:custGeom>
            <a:ln w="3175">
              <a:solidFill>
                <a:srgbClr val="E4E8ED"/>
              </a:solidFill>
            </a:ln>
          </p:spPr>
          <p:txBody>
            <a:bodyPr wrap="square" lIns="0" tIns="0" rIns="0" bIns="0" rtlCol="0"/>
            <a:lstStyle/>
            <a:p>
              <a:endParaRPr/>
            </a:p>
          </p:txBody>
        </p:sp>
        <p:sp>
          <p:nvSpPr>
            <p:cNvPr id="8" name="object 9">
              <a:extLst>
                <a:ext uri="{FF2B5EF4-FFF2-40B4-BE49-F238E27FC236}">
                  <a16:creationId xmlns:a16="http://schemas.microsoft.com/office/drawing/2014/main" id="{7F629CCA-0AEB-59F3-D70C-0B9CC92280E0}"/>
                </a:ext>
              </a:extLst>
            </p:cNvPr>
            <p:cNvSpPr/>
            <p:nvPr/>
          </p:nvSpPr>
          <p:spPr>
            <a:xfrm>
              <a:off x="1625401" y="4380181"/>
              <a:ext cx="2583180" cy="0"/>
            </a:xfrm>
            <a:custGeom>
              <a:avLst/>
              <a:gdLst/>
              <a:ahLst/>
              <a:cxnLst/>
              <a:rect l="l" t="t" r="r" b="b"/>
              <a:pathLst>
                <a:path w="2583179">
                  <a:moveTo>
                    <a:pt x="0" y="0"/>
                  </a:moveTo>
                  <a:lnTo>
                    <a:pt x="2582557" y="0"/>
                  </a:lnTo>
                </a:path>
              </a:pathLst>
            </a:custGeom>
            <a:ln w="3175">
              <a:solidFill>
                <a:srgbClr val="E4E8ED"/>
              </a:solidFill>
            </a:ln>
          </p:spPr>
          <p:txBody>
            <a:bodyPr wrap="square" lIns="0" tIns="0" rIns="0" bIns="0" rtlCol="0"/>
            <a:lstStyle/>
            <a:p>
              <a:endParaRPr/>
            </a:p>
          </p:txBody>
        </p:sp>
        <p:sp>
          <p:nvSpPr>
            <p:cNvPr id="15" name="object 10">
              <a:extLst>
                <a:ext uri="{FF2B5EF4-FFF2-40B4-BE49-F238E27FC236}">
                  <a16:creationId xmlns:a16="http://schemas.microsoft.com/office/drawing/2014/main" id="{7FAEF13B-6F5C-A657-F74D-EE3C4592916B}"/>
                </a:ext>
              </a:extLst>
            </p:cNvPr>
            <p:cNvSpPr/>
            <p:nvPr/>
          </p:nvSpPr>
          <p:spPr>
            <a:xfrm>
              <a:off x="1625401" y="3487948"/>
              <a:ext cx="1132205" cy="594360"/>
            </a:xfrm>
            <a:custGeom>
              <a:avLst/>
              <a:gdLst/>
              <a:ahLst/>
              <a:cxnLst/>
              <a:rect l="l" t="t" r="r" b="b"/>
              <a:pathLst>
                <a:path w="1132205" h="594360">
                  <a:moveTo>
                    <a:pt x="0" y="593933"/>
                  </a:moveTo>
                  <a:lnTo>
                    <a:pt x="267799" y="593933"/>
                  </a:lnTo>
                </a:path>
                <a:path w="1132205" h="594360">
                  <a:moveTo>
                    <a:pt x="559467" y="593933"/>
                  </a:moveTo>
                  <a:lnTo>
                    <a:pt x="1132187" y="593933"/>
                  </a:lnTo>
                </a:path>
                <a:path w="1132205" h="594360">
                  <a:moveTo>
                    <a:pt x="0" y="296966"/>
                  </a:moveTo>
                  <a:lnTo>
                    <a:pt x="267799" y="296966"/>
                  </a:lnTo>
                </a:path>
                <a:path w="1132205" h="594360">
                  <a:moveTo>
                    <a:pt x="559467" y="296966"/>
                  </a:moveTo>
                  <a:lnTo>
                    <a:pt x="1132187" y="296966"/>
                  </a:lnTo>
                </a:path>
                <a:path w="1132205" h="594360">
                  <a:moveTo>
                    <a:pt x="0" y="0"/>
                  </a:moveTo>
                  <a:lnTo>
                    <a:pt x="267799" y="0"/>
                  </a:lnTo>
                </a:path>
                <a:path w="1132205" h="594360">
                  <a:moveTo>
                    <a:pt x="559467" y="0"/>
                  </a:moveTo>
                  <a:lnTo>
                    <a:pt x="1132187" y="0"/>
                  </a:lnTo>
                </a:path>
              </a:pathLst>
            </a:custGeom>
            <a:ln w="5308">
              <a:solidFill>
                <a:srgbClr val="E4E8ED"/>
              </a:solidFill>
            </a:ln>
          </p:spPr>
          <p:txBody>
            <a:bodyPr wrap="square" lIns="0" tIns="0" rIns="0" bIns="0" rtlCol="0"/>
            <a:lstStyle/>
            <a:p>
              <a:endParaRPr/>
            </a:p>
          </p:txBody>
        </p:sp>
        <p:pic>
          <p:nvPicPr>
            <p:cNvPr id="17" name="object 11">
              <a:extLst>
                <a:ext uri="{FF2B5EF4-FFF2-40B4-BE49-F238E27FC236}">
                  <a16:creationId xmlns:a16="http://schemas.microsoft.com/office/drawing/2014/main" id="{E834A088-54FF-965F-1534-67A7A9E8014A}"/>
                </a:ext>
              </a:extLst>
            </p:cNvPr>
            <p:cNvPicPr/>
            <p:nvPr/>
          </p:nvPicPr>
          <p:blipFill>
            <a:blip r:embed="rId5" cstate="print"/>
            <a:stretch>
              <a:fillRect/>
            </a:stretch>
          </p:blipFill>
          <p:spPr>
            <a:xfrm>
              <a:off x="1893201" y="3334169"/>
              <a:ext cx="291668" cy="1044689"/>
            </a:xfrm>
            <a:prstGeom prst="rect">
              <a:avLst/>
            </a:prstGeom>
          </p:spPr>
        </p:pic>
        <p:sp>
          <p:nvSpPr>
            <p:cNvPr id="19" name="object 12">
              <a:extLst>
                <a:ext uri="{FF2B5EF4-FFF2-40B4-BE49-F238E27FC236}">
                  <a16:creationId xmlns:a16="http://schemas.microsoft.com/office/drawing/2014/main" id="{19CB1911-FD39-18B0-05E7-7717507C02C1}"/>
                </a:ext>
              </a:extLst>
            </p:cNvPr>
            <p:cNvSpPr/>
            <p:nvPr/>
          </p:nvSpPr>
          <p:spPr>
            <a:xfrm>
              <a:off x="1625401" y="3190981"/>
              <a:ext cx="1997075" cy="890905"/>
            </a:xfrm>
            <a:custGeom>
              <a:avLst/>
              <a:gdLst/>
              <a:ahLst/>
              <a:cxnLst/>
              <a:rect l="l" t="t" r="r" b="b"/>
              <a:pathLst>
                <a:path w="1997075" h="890904">
                  <a:moveTo>
                    <a:pt x="1423842" y="890899"/>
                  </a:moveTo>
                  <a:lnTo>
                    <a:pt x="1996574" y="890899"/>
                  </a:lnTo>
                </a:path>
                <a:path w="1997075" h="890904">
                  <a:moveTo>
                    <a:pt x="1423842" y="593933"/>
                  </a:moveTo>
                  <a:lnTo>
                    <a:pt x="1996574" y="593933"/>
                  </a:lnTo>
                </a:path>
                <a:path w="1997075" h="890904">
                  <a:moveTo>
                    <a:pt x="1423842" y="296966"/>
                  </a:moveTo>
                  <a:lnTo>
                    <a:pt x="1996574" y="296966"/>
                  </a:lnTo>
                </a:path>
                <a:path w="1997075" h="890904">
                  <a:moveTo>
                    <a:pt x="0" y="0"/>
                  </a:moveTo>
                  <a:lnTo>
                    <a:pt x="1132187" y="0"/>
                  </a:lnTo>
                </a:path>
                <a:path w="1997075" h="890904">
                  <a:moveTo>
                    <a:pt x="1423842" y="0"/>
                  </a:moveTo>
                  <a:lnTo>
                    <a:pt x="1996574" y="0"/>
                  </a:lnTo>
                </a:path>
              </a:pathLst>
            </a:custGeom>
            <a:ln w="5308">
              <a:solidFill>
                <a:srgbClr val="E4E8ED"/>
              </a:solidFill>
            </a:ln>
          </p:spPr>
          <p:txBody>
            <a:bodyPr wrap="square" lIns="0" tIns="0" rIns="0" bIns="0" rtlCol="0"/>
            <a:lstStyle/>
            <a:p>
              <a:endParaRPr/>
            </a:p>
          </p:txBody>
        </p:sp>
        <p:pic>
          <p:nvPicPr>
            <p:cNvPr id="25" name="object 13">
              <a:extLst>
                <a:ext uri="{FF2B5EF4-FFF2-40B4-BE49-F238E27FC236}">
                  <a16:creationId xmlns:a16="http://schemas.microsoft.com/office/drawing/2014/main" id="{0A61847D-97A5-963B-3C48-3801C2038266}"/>
                </a:ext>
              </a:extLst>
            </p:cNvPr>
            <p:cNvPicPr/>
            <p:nvPr/>
          </p:nvPicPr>
          <p:blipFill>
            <a:blip r:embed="rId6" cstate="print"/>
            <a:stretch>
              <a:fillRect/>
            </a:stretch>
          </p:blipFill>
          <p:spPr>
            <a:xfrm>
              <a:off x="2757588" y="3037205"/>
              <a:ext cx="291655" cy="1341653"/>
            </a:xfrm>
            <a:prstGeom prst="rect">
              <a:avLst/>
            </a:prstGeom>
          </p:spPr>
        </p:pic>
        <p:sp>
          <p:nvSpPr>
            <p:cNvPr id="27" name="object 14">
              <a:extLst>
                <a:ext uri="{FF2B5EF4-FFF2-40B4-BE49-F238E27FC236}">
                  <a16:creationId xmlns:a16="http://schemas.microsoft.com/office/drawing/2014/main" id="{DEA2B4E2-9AC1-7A94-DADE-6892CBCEAD17}"/>
                </a:ext>
              </a:extLst>
            </p:cNvPr>
            <p:cNvSpPr/>
            <p:nvPr/>
          </p:nvSpPr>
          <p:spPr>
            <a:xfrm>
              <a:off x="1625401" y="2597047"/>
              <a:ext cx="2583180" cy="1485265"/>
            </a:xfrm>
            <a:custGeom>
              <a:avLst/>
              <a:gdLst/>
              <a:ahLst/>
              <a:cxnLst/>
              <a:rect l="l" t="t" r="r" b="b"/>
              <a:pathLst>
                <a:path w="2583179" h="1485264">
                  <a:moveTo>
                    <a:pt x="2288230" y="1484834"/>
                  </a:moveTo>
                  <a:lnTo>
                    <a:pt x="2582557" y="1484834"/>
                  </a:lnTo>
                </a:path>
                <a:path w="2583179" h="1485264">
                  <a:moveTo>
                    <a:pt x="2288230" y="1187867"/>
                  </a:moveTo>
                  <a:lnTo>
                    <a:pt x="2582557" y="1187867"/>
                  </a:lnTo>
                </a:path>
                <a:path w="2583179" h="1485264">
                  <a:moveTo>
                    <a:pt x="2288230" y="890901"/>
                  </a:moveTo>
                  <a:lnTo>
                    <a:pt x="2582557" y="890901"/>
                  </a:lnTo>
                </a:path>
                <a:path w="2583179" h="1485264">
                  <a:moveTo>
                    <a:pt x="2288230" y="593934"/>
                  </a:moveTo>
                  <a:lnTo>
                    <a:pt x="2582557" y="593934"/>
                  </a:lnTo>
                </a:path>
                <a:path w="2583179" h="1485264">
                  <a:moveTo>
                    <a:pt x="0" y="296967"/>
                  </a:moveTo>
                  <a:lnTo>
                    <a:pt x="1996574" y="296967"/>
                  </a:lnTo>
                </a:path>
                <a:path w="2583179" h="1485264">
                  <a:moveTo>
                    <a:pt x="0" y="0"/>
                  </a:moveTo>
                  <a:lnTo>
                    <a:pt x="1996574" y="0"/>
                  </a:lnTo>
                </a:path>
                <a:path w="2583179" h="1485264">
                  <a:moveTo>
                    <a:pt x="2288230" y="0"/>
                  </a:moveTo>
                  <a:lnTo>
                    <a:pt x="2582557" y="0"/>
                  </a:lnTo>
                </a:path>
              </a:pathLst>
            </a:custGeom>
            <a:ln w="5308">
              <a:solidFill>
                <a:srgbClr val="E4E8ED"/>
              </a:solidFill>
            </a:ln>
          </p:spPr>
          <p:txBody>
            <a:bodyPr wrap="square" lIns="0" tIns="0" rIns="0" bIns="0" rtlCol="0"/>
            <a:lstStyle/>
            <a:p>
              <a:endParaRPr/>
            </a:p>
          </p:txBody>
        </p:sp>
        <p:pic>
          <p:nvPicPr>
            <p:cNvPr id="28" name="object 15">
              <a:extLst>
                <a:ext uri="{FF2B5EF4-FFF2-40B4-BE49-F238E27FC236}">
                  <a16:creationId xmlns:a16="http://schemas.microsoft.com/office/drawing/2014/main" id="{DF551A62-F74F-68AC-8A82-3AA1C7DD02C2}"/>
                </a:ext>
              </a:extLst>
            </p:cNvPr>
            <p:cNvPicPr/>
            <p:nvPr/>
          </p:nvPicPr>
          <p:blipFill>
            <a:blip r:embed="rId7" cstate="print"/>
            <a:stretch>
              <a:fillRect/>
            </a:stretch>
          </p:blipFill>
          <p:spPr>
            <a:xfrm>
              <a:off x="3621976" y="2591739"/>
              <a:ext cx="291655" cy="1787118"/>
            </a:xfrm>
            <a:prstGeom prst="rect">
              <a:avLst/>
            </a:prstGeom>
          </p:spPr>
        </p:pic>
      </p:grpSp>
      <p:sp>
        <p:nvSpPr>
          <p:cNvPr id="30" name="object 16">
            <a:extLst>
              <a:ext uri="{FF2B5EF4-FFF2-40B4-BE49-F238E27FC236}">
                <a16:creationId xmlns:a16="http://schemas.microsoft.com/office/drawing/2014/main" id="{76D26AFC-E8CF-A314-F546-F5E334F98CB8}"/>
              </a:ext>
            </a:extLst>
          </p:cNvPr>
          <p:cNvSpPr/>
          <p:nvPr/>
        </p:nvSpPr>
        <p:spPr>
          <a:xfrm>
            <a:off x="1780453" y="2216135"/>
            <a:ext cx="2583180" cy="0"/>
          </a:xfrm>
          <a:custGeom>
            <a:avLst/>
            <a:gdLst/>
            <a:ahLst/>
            <a:cxnLst/>
            <a:rect l="l" t="t" r="r" b="b"/>
            <a:pathLst>
              <a:path w="2583179">
                <a:moveTo>
                  <a:pt x="0" y="0"/>
                </a:moveTo>
                <a:lnTo>
                  <a:pt x="2582557" y="0"/>
                </a:lnTo>
              </a:path>
            </a:pathLst>
          </a:custGeom>
          <a:ln w="5308">
            <a:solidFill>
              <a:srgbClr val="E4E8ED"/>
            </a:solidFill>
          </a:ln>
        </p:spPr>
        <p:txBody>
          <a:bodyPr wrap="square" lIns="0" tIns="0" rIns="0" bIns="0" rtlCol="0"/>
          <a:lstStyle/>
          <a:p>
            <a:endParaRPr/>
          </a:p>
        </p:txBody>
      </p:sp>
      <p:sp>
        <p:nvSpPr>
          <p:cNvPr id="38" name="object 17">
            <a:extLst>
              <a:ext uri="{FF2B5EF4-FFF2-40B4-BE49-F238E27FC236}">
                <a16:creationId xmlns:a16="http://schemas.microsoft.com/office/drawing/2014/main" id="{66CF4674-FAF5-5EDE-E5E6-4B9F937B0712}"/>
              </a:ext>
            </a:extLst>
          </p:cNvPr>
          <p:cNvSpPr txBox="1"/>
          <p:nvPr/>
        </p:nvSpPr>
        <p:spPr>
          <a:xfrm>
            <a:off x="3751178" y="5282376"/>
            <a:ext cx="520065" cy="228268"/>
          </a:xfrm>
          <a:prstGeom prst="rect">
            <a:avLst/>
          </a:prstGeom>
        </p:spPr>
        <p:txBody>
          <a:bodyPr vert="horz" wrap="square" lIns="0" tIns="12700" rIns="0" bIns="0" rtlCol="0">
            <a:spAutoFit/>
          </a:bodyPr>
          <a:lstStyle/>
          <a:p>
            <a:pPr marL="12700">
              <a:lnSpc>
                <a:spcPct val="100000"/>
              </a:lnSpc>
              <a:spcBef>
                <a:spcPts val="100"/>
              </a:spcBef>
            </a:pPr>
            <a:r>
              <a:rPr sz="1400" spc="80" dirty="0">
                <a:solidFill>
                  <a:schemeClr val="bg1"/>
                </a:solidFill>
                <a:latin typeface="Nexa Text" pitchFamily="2" charset="77"/>
                <a:cs typeface="Verdana"/>
              </a:rPr>
              <a:t>202</a:t>
            </a:r>
            <a:r>
              <a:rPr lang="fr-FR" sz="1400" spc="80" dirty="0">
                <a:solidFill>
                  <a:schemeClr val="bg1"/>
                </a:solidFill>
                <a:latin typeface="Nexa Text" pitchFamily="2" charset="77"/>
                <a:cs typeface="Verdana"/>
              </a:rPr>
              <a:t>1</a:t>
            </a:r>
            <a:endParaRPr sz="1400" dirty="0">
              <a:solidFill>
                <a:schemeClr val="bg1"/>
              </a:solidFill>
              <a:latin typeface="Nexa Text" pitchFamily="2" charset="77"/>
              <a:cs typeface="Verdana"/>
            </a:endParaRPr>
          </a:p>
        </p:txBody>
      </p:sp>
      <p:sp>
        <p:nvSpPr>
          <p:cNvPr id="39" name="object 18">
            <a:extLst>
              <a:ext uri="{FF2B5EF4-FFF2-40B4-BE49-F238E27FC236}">
                <a16:creationId xmlns:a16="http://schemas.microsoft.com/office/drawing/2014/main" id="{288C49F8-DA61-AEDC-F3D6-FF45D82F36F5}"/>
              </a:ext>
            </a:extLst>
          </p:cNvPr>
          <p:cNvSpPr txBox="1"/>
          <p:nvPr/>
        </p:nvSpPr>
        <p:spPr>
          <a:xfrm>
            <a:off x="5409617" y="5306974"/>
            <a:ext cx="484505" cy="228268"/>
          </a:xfrm>
          <a:prstGeom prst="rect">
            <a:avLst/>
          </a:prstGeom>
        </p:spPr>
        <p:txBody>
          <a:bodyPr vert="horz" wrap="square" lIns="0" tIns="12700" rIns="0" bIns="0" rtlCol="0">
            <a:spAutoFit/>
          </a:bodyPr>
          <a:lstStyle/>
          <a:p>
            <a:pPr marL="12700">
              <a:lnSpc>
                <a:spcPct val="100000"/>
              </a:lnSpc>
              <a:spcBef>
                <a:spcPts val="100"/>
              </a:spcBef>
            </a:pPr>
            <a:r>
              <a:rPr sz="1400" b="1" spc="-95" dirty="0">
                <a:solidFill>
                  <a:schemeClr val="bg1"/>
                </a:solidFill>
                <a:latin typeface="Nexa Text" pitchFamily="2" charset="77"/>
                <a:cs typeface="Verdana"/>
              </a:rPr>
              <a:t>202</a:t>
            </a:r>
            <a:r>
              <a:rPr lang="fr-FR" sz="1400" b="1" spc="-95" dirty="0">
                <a:solidFill>
                  <a:schemeClr val="bg1"/>
                </a:solidFill>
                <a:latin typeface="Nexa Text" pitchFamily="2" charset="77"/>
                <a:cs typeface="Verdana"/>
              </a:rPr>
              <a:t>2</a:t>
            </a:r>
            <a:endParaRPr sz="1400" dirty="0">
              <a:solidFill>
                <a:schemeClr val="bg1"/>
              </a:solidFill>
              <a:latin typeface="Nexa Text" pitchFamily="2" charset="77"/>
              <a:cs typeface="Verdana"/>
            </a:endParaRPr>
          </a:p>
        </p:txBody>
      </p:sp>
      <p:grpSp>
        <p:nvGrpSpPr>
          <p:cNvPr id="40" name="object 19">
            <a:extLst>
              <a:ext uri="{FF2B5EF4-FFF2-40B4-BE49-F238E27FC236}">
                <a16:creationId xmlns:a16="http://schemas.microsoft.com/office/drawing/2014/main" id="{8157C12C-BD29-94BC-39C4-3B1FB23448EB}"/>
              </a:ext>
            </a:extLst>
          </p:cNvPr>
          <p:cNvGrpSpPr/>
          <p:nvPr/>
        </p:nvGrpSpPr>
        <p:grpSpPr>
          <a:xfrm>
            <a:off x="3343502" y="5631332"/>
            <a:ext cx="3060065" cy="527050"/>
            <a:chOff x="3343502" y="5631332"/>
            <a:chExt cx="3060065" cy="527050"/>
          </a:xfrm>
        </p:grpSpPr>
        <p:sp>
          <p:nvSpPr>
            <p:cNvPr id="41" name="object 20">
              <a:extLst>
                <a:ext uri="{FF2B5EF4-FFF2-40B4-BE49-F238E27FC236}">
                  <a16:creationId xmlns:a16="http://schemas.microsoft.com/office/drawing/2014/main" id="{B9A0299F-8601-81D3-27C6-45AB21C1EA9D}"/>
                </a:ext>
              </a:extLst>
            </p:cNvPr>
            <p:cNvSpPr/>
            <p:nvPr/>
          </p:nvSpPr>
          <p:spPr>
            <a:xfrm>
              <a:off x="3343502" y="5637682"/>
              <a:ext cx="3060065" cy="0"/>
            </a:xfrm>
            <a:custGeom>
              <a:avLst/>
              <a:gdLst/>
              <a:ahLst/>
              <a:cxnLst/>
              <a:rect l="l" t="t" r="r" b="b"/>
              <a:pathLst>
                <a:path w="3060065">
                  <a:moveTo>
                    <a:pt x="0" y="0"/>
                  </a:moveTo>
                  <a:lnTo>
                    <a:pt x="3060001" y="0"/>
                  </a:lnTo>
                </a:path>
              </a:pathLst>
            </a:custGeom>
            <a:ln w="12700">
              <a:solidFill>
                <a:schemeClr val="bg1"/>
              </a:solidFill>
            </a:ln>
          </p:spPr>
          <p:txBody>
            <a:bodyPr wrap="square" lIns="0" tIns="0" rIns="0" bIns="0" rtlCol="0"/>
            <a:lstStyle/>
            <a:p>
              <a:endParaRPr/>
            </a:p>
          </p:txBody>
        </p:sp>
        <p:sp>
          <p:nvSpPr>
            <p:cNvPr id="42" name="object 21">
              <a:extLst>
                <a:ext uri="{FF2B5EF4-FFF2-40B4-BE49-F238E27FC236}">
                  <a16:creationId xmlns:a16="http://schemas.microsoft.com/office/drawing/2014/main" id="{B9CC6CB6-A925-5801-3F65-90BCDB7D6F6A}"/>
                </a:ext>
              </a:extLst>
            </p:cNvPr>
            <p:cNvSpPr/>
            <p:nvPr/>
          </p:nvSpPr>
          <p:spPr>
            <a:xfrm>
              <a:off x="3343502" y="6151648"/>
              <a:ext cx="3060065" cy="0"/>
            </a:xfrm>
            <a:custGeom>
              <a:avLst/>
              <a:gdLst/>
              <a:ahLst/>
              <a:cxnLst/>
              <a:rect l="l" t="t" r="r" b="b"/>
              <a:pathLst>
                <a:path w="3060065">
                  <a:moveTo>
                    <a:pt x="0" y="0"/>
                  </a:moveTo>
                  <a:lnTo>
                    <a:pt x="3060001" y="0"/>
                  </a:lnTo>
                </a:path>
              </a:pathLst>
            </a:custGeom>
            <a:ln w="12700">
              <a:solidFill>
                <a:schemeClr val="bg1"/>
              </a:solidFill>
            </a:ln>
          </p:spPr>
          <p:txBody>
            <a:bodyPr wrap="square" lIns="0" tIns="0" rIns="0" bIns="0" rtlCol="0"/>
            <a:lstStyle/>
            <a:p>
              <a:endParaRPr/>
            </a:p>
          </p:txBody>
        </p:sp>
      </p:grpSp>
      <p:sp>
        <p:nvSpPr>
          <p:cNvPr id="43" name="object 22">
            <a:extLst>
              <a:ext uri="{FF2B5EF4-FFF2-40B4-BE49-F238E27FC236}">
                <a16:creationId xmlns:a16="http://schemas.microsoft.com/office/drawing/2014/main" id="{55045F7F-16DD-D34D-6B09-DA1DF3FF21B7}"/>
              </a:ext>
            </a:extLst>
          </p:cNvPr>
          <p:cNvSpPr txBox="1"/>
          <p:nvPr/>
        </p:nvSpPr>
        <p:spPr>
          <a:xfrm>
            <a:off x="570801" y="5813152"/>
            <a:ext cx="1642110" cy="197490"/>
          </a:xfrm>
          <a:prstGeom prst="rect">
            <a:avLst/>
          </a:prstGeom>
        </p:spPr>
        <p:txBody>
          <a:bodyPr vert="horz" wrap="square" lIns="0" tIns="12700" rIns="0" bIns="0" rtlCol="0">
            <a:spAutoFit/>
          </a:bodyPr>
          <a:lstStyle/>
          <a:p>
            <a:pPr marL="12700">
              <a:lnSpc>
                <a:spcPct val="100000"/>
              </a:lnSpc>
              <a:spcBef>
                <a:spcPts val="100"/>
              </a:spcBef>
            </a:pPr>
            <a:r>
              <a:rPr lang="fr-FR" sz="1200" dirty="0">
                <a:gradFill>
                  <a:gsLst>
                    <a:gs pos="0">
                      <a:srgbClr val="87EFFF"/>
                    </a:gs>
                    <a:gs pos="100000">
                      <a:srgbClr val="4862AB"/>
                    </a:gs>
                  </a:gsLst>
                  <a:lin ang="10800000" scaled="0"/>
                </a:gradFill>
                <a:latin typeface="Verdana"/>
                <a:cs typeface="Verdana"/>
              </a:rPr>
              <a:t>REVENUE</a:t>
            </a:r>
            <a:endParaRPr sz="1200" dirty="0">
              <a:gradFill>
                <a:gsLst>
                  <a:gs pos="0">
                    <a:srgbClr val="87EFFF"/>
                  </a:gs>
                  <a:gs pos="100000">
                    <a:srgbClr val="4862AB"/>
                  </a:gs>
                </a:gsLst>
                <a:lin ang="10800000" scaled="0"/>
              </a:gradFill>
              <a:latin typeface="Verdana"/>
              <a:cs typeface="Verdana"/>
            </a:endParaRPr>
          </a:p>
        </p:txBody>
      </p:sp>
      <p:sp>
        <p:nvSpPr>
          <p:cNvPr id="44" name="object 23">
            <a:extLst>
              <a:ext uri="{FF2B5EF4-FFF2-40B4-BE49-F238E27FC236}">
                <a16:creationId xmlns:a16="http://schemas.microsoft.com/office/drawing/2014/main" id="{343CAB4F-1F18-ED89-4AB7-104E98786C52}"/>
              </a:ext>
            </a:extLst>
          </p:cNvPr>
          <p:cNvSpPr txBox="1"/>
          <p:nvPr/>
        </p:nvSpPr>
        <p:spPr>
          <a:xfrm>
            <a:off x="3788723" y="5813152"/>
            <a:ext cx="368935" cy="197490"/>
          </a:xfrm>
          <a:prstGeom prst="rect">
            <a:avLst/>
          </a:prstGeom>
        </p:spPr>
        <p:txBody>
          <a:bodyPr vert="horz" wrap="square" lIns="0" tIns="12700" rIns="0" bIns="0" rtlCol="0">
            <a:spAutoFit/>
          </a:bodyPr>
          <a:lstStyle/>
          <a:p>
            <a:pPr marL="12700">
              <a:lnSpc>
                <a:spcPct val="100000"/>
              </a:lnSpc>
              <a:spcBef>
                <a:spcPts val="100"/>
              </a:spcBef>
            </a:pPr>
            <a:r>
              <a:rPr sz="1200" spc="-114" dirty="0">
                <a:gradFill>
                  <a:gsLst>
                    <a:gs pos="0">
                      <a:srgbClr val="87EFFF"/>
                    </a:gs>
                    <a:gs pos="100000">
                      <a:srgbClr val="4862AB"/>
                    </a:gs>
                  </a:gsLst>
                  <a:lin ang="10800000" scaled="0"/>
                </a:gradFill>
                <a:latin typeface="Verdana"/>
                <a:cs typeface="Verdana"/>
              </a:rPr>
              <a:t>1</a:t>
            </a:r>
            <a:r>
              <a:rPr lang="fr-FR" sz="1200" spc="-114" dirty="0">
                <a:gradFill>
                  <a:gsLst>
                    <a:gs pos="0">
                      <a:srgbClr val="87EFFF"/>
                    </a:gs>
                    <a:gs pos="100000">
                      <a:srgbClr val="4862AB"/>
                    </a:gs>
                  </a:gsLst>
                  <a:lin ang="10800000" scaled="0"/>
                </a:gradFill>
                <a:latin typeface="Verdana"/>
                <a:cs typeface="Verdana"/>
              </a:rPr>
              <a:t>3</a:t>
            </a:r>
            <a:r>
              <a:rPr sz="1200" spc="-120" dirty="0">
                <a:gradFill>
                  <a:gsLst>
                    <a:gs pos="0">
                      <a:srgbClr val="87EFFF"/>
                    </a:gs>
                    <a:gs pos="100000">
                      <a:srgbClr val="4862AB"/>
                    </a:gs>
                  </a:gsLst>
                  <a:lin ang="10800000" scaled="0"/>
                </a:gradFill>
                <a:latin typeface="Verdana"/>
                <a:cs typeface="Verdana"/>
              </a:rPr>
              <a:t> </a:t>
            </a:r>
            <a:r>
              <a:rPr sz="1200" spc="80" dirty="0">
                <a:gradFill>
                  <a:gsLst>
                    <a:gs pos="0">
                      <a:srgbClr val="87EFFF"/>
                    </a:gs>
                    <a:gs pos="100000">
                      <a:srgbClr val="4862AB"/>
                    </a:gs>
                  </a:gsLst>
                  <a:lin ang="10800000" scaled="0"/>
                </a:gradFill>
                <a:latin typeface="Verdana"/>
                <a:cs typeface="Verdana"/>
              </a:rPr>
              <a:t>M</a:t>
            </a:r>
            <a:endParaRPr sz="1200" dirty="0">
              <a:gradFill>
                <a:gsLst>
                  <a:gs pos="0">
                    <a:srgbClr val="87EFFF"/>
                  </a:gs>
                  <a:gs pos="100000">
                    <a:srgbClr val="4862AB"/>
                  </a:gs>
                </a:gsLst>
                <a:lin ang="10800000" scaled="0"/>
              </a:gradFill>
              <a:latin typeface="Verdana"/>
              <a:cs typeface="Verdana"/>
            </a:endParaRPr>
          </a:p>
        </p:txBody>
      </p:sp>
      <p:sp>
        <p:nvSpPr>
          <p:cNvPr id="45" name="object 24">
            <a:extLst>
              <a:ext uri="{FF2B5EF4-FFF2-40B4-BE49-F238E27FC236}">
                <a16:creationId xmlns:a16="http://schemas.microsoft.com/office/drawing/2014/main" id="{67BF9C13-5173-F536-C3DA-D488D60D7356}"/>
              </a:ext>
            </a:extLst>
          </p:cNvPr>
          <p:cNvSpPr txBox="1"/>
          <p:nvPr/>
        </p:nvSpPr>
        <p:spPr>
          <a:xfrm>
            <a:off x="5443837" y="5813152"/>
            <a:ext cx="364490" cy="197490"/>
          </a:xfrm>
          <a:prstGeom prst="rect">
            <a:avLst/>
          </a:prstGeom>
        </p:spPr>
        <p:txBody>
          <a:bodyPr vert="horz" wrap="square" lIns="0" tIns="12700" rIns="0" bIns="0" rtlCol="0">
            <a:spAutoFit/>
          </a:bodyPr>
          <a:lstStyle/>
          <a:p>
            <a:pPr marL="12700">
              <a:lnSpc>
                <a:spcPct val="100000"/>
              </a:lnSpc>
              <a:spcBef>
                <a:spcPts val="100"/>
              </a:spcBef>
            </a:pPr>
            <a:r>
              <a:rPr sz="1200" b="1" spc="-215" dirty="0">
                <a:gradFill>
                  <a:gsLst>
                    <a:gs pos="0">
                      <a:srgbClr val="87EFFF"/>
                    </a:gs>
                    <a:gs pos="100000">
                      <a:srgbClr val="4862AB"/>
                    </a:gs>
                  </a:gsLst>
                  <a:lin ang="10800000" scaled="0"/>
                </a:gradFill>
                <a:latin typeface="Verdana"/>
                <a:cs typeface="Verdana"/>
              </a:rPr>
              <a:t>1</a:t>
            </a:r>
            <a:r>
              <a:rPr lang="fr-FR" sz="1200" b="1" spc="-215" dirty="0">
                <a:gradFill>
                  <a:gsLst>
                    <a:gs pos="0">
                      <a:srgbClr val="87EFFF"/>
                    </a:gs>
                    <a:gs pos="100000">
                      <a:srgbClr val="4862AB"/>
                    </a:gs>
                  </a:gsLst>
                  <a:lin ang="10800000" scaled="0"/>
                </a:gradFill>
                <a:latin typeface="Verdana"/>
                <a:cs typeface="Verdana"/>
              </a:rPr>
              <a:t>6</a:t>
            </a:r>
            <a:r>
              <a:rPr sz="1200" b="1" spc="-140" dirty="0">
                <a:gradFill>
                  <a:gsLst>
                    <a:gs pos="0">
                      <a:srgbClr val="87EFFF"/>
                    </a:gs>
                    <a:gs pos="100000">
                      <a:srgbClr val="4862AB"/>
                    </a:gs>
                  </a:gsLst>
                  <a:lin ang="10800000" scaled="0"/>
                </a:gradFill>
                <a:latin typeface="Verdana"/>
                <a:cs typeface="Verdana"/>
              </a:rPr>
              <a:t> </a:t>
            </a:r>
            <a:r>
              <a:rPr sz="1200" b="1" spc="-25" dirty="0">
                <a:gradFill>
                  <a:gsLst>
                    <a:gs pos="0">
                      <a:srgbClr val="87EFFF"/>
                    </a:gs>
                    <a:gs pos="100000">
                      <a:srgbClr val="4862AB"/>
                    </a:gs>
                  </a:gsLst>
                  <a:lin ang="10800000" scaled="0"/>
                </a:gradFill>
                <a:latin typeface="Verdana"/>
                <a:cs typeface="Verdana"/>
              </a:rPr>
              <a:t>M</a:t>
            </a:r>
            <a:endParaRPr sz="1200" dirty="0">
              <a:gradFill>
                <a:gsLst>
                  <a:gs pos="0">
                    <a:srgbClr val="87EFFF"/>
                  </a:gs>
                  <a:gs pos="100000">
                    <a:srgbClr val="4862AB"/>
                  </a:gs>
                </a:gsLst>
                <a:lin ang="10800000" scaled="0"/>
              </a:gradFill>
              <a:latin typeface="Verdana"/>
              <a:cs typeface="Verdana"/>
            </a:endParaRPr>
          </a:p>
        </p:txBody>
      </p:sp>
      <p:sp>
        <p:nvSpPr>
          <p:cNvPr id="46" name="object 25">
            <a:extLst>
              <a:ext uri="{FF2B5EF4-FFF2-40B4-BE49-F238E27FC236}">
                <a16:creationId xmlns:a16="http://schemas.microsoft.com/office/drawing/2014/main" id="{108E5EB3-E03C-E37D-8A5E-E25418D66134}"/>
              </a:ext>
            </a:extLst>
          </p:cNvPr>
          <p:cNvSpPr txBox="1"/>
          <p:nvPr/>
        </p:nvSpPr>
        <p:spPr>
          <a:xfrm>
            <a:off x="570801" y="6324026"/>
            <a:ext cx="1177925" cy="197490"/>
          </a:xfrm>
          <a:prstGeom prst="rect">
            <a:avLst/>
          </a:prstGeom>
        </p:spPr>
        <p:txBody>
          <a:bodyPr vert="horz" wrap="square" lIns="0" tIns="12700" rIns="0" bIns="0" rtlCol="0">
            <a:spAutoFit/>
          </a:bodyPr>
          <a:lstStyle/>
          <a:p>
            <a:pPr marL="12700">
              <a:lnSpc>
                <a:spcPct val="100000"/>
              </a:lnSpc>
              <a:spcBef>
                <a:spcPts val="100"/>
              </a:spcBef>
            </a:pPr>
            <a:r>
              <a:rPr sz="1200" b="1" spc="-55" dirty="0">
                <a:solidFill>
                  <a:schemeClr val="bg1"/>
                </a:solidFill>
                <a:latin typeface="Nexa Text" pitchFamily="2" charset="77"/>
                <a:cs typeface="Verdana"/>
              </a:rPr>
              <a:t>N</a:t>
            </a:r>
            <a:r>
              <a:rPr sz="1200" b="1" spc="-65" dirty="0">
                <a:solidFill>
                  <a:schemeClr val="bg1"/>
                </a:solidFill>
                <a:latin typeface="Nexa Text" pitchFamily="2" charset="77"/>
                <a:cs typeface="Verdana"/>
              </a:rPr>
              <a:t>E</a:t>
            </a:r>
            <a:r>
              <a:rPr sz="1200" b="1" spc="-60" dirty="0">
                <a:solidFill>
                  <a:schemeClr val="bg1"/>
                </a:solidFill>
                <a:latin typeface="Nexa Text" pitchFamily="2" charset="77"/>
                <a:cs typeface="Verdana"/>
              </a:rPr>
              <a:t>T</a:t>
            </a:r>
            <a:r>
              <a:rPr lang="fr-FR" sz="1200" b="1" spc="-60" dirty="0">
                <a:solidFill>
                  <a:schemeClr val="bg1"/>
                </a:solidFill>
                <a:latin typeface="Nexa Text" pitchFamily="2" charset="77"/>
                <a:cs typeface="Verdana"/>
              </a:rPr>
              <a:t> PROFIT</a:t>
            </a:r>
            <a:endParaRPr sz="1200" dirty="0">
              <a:solidFill>
                <a:schemeClr val="bg1"/>
              </a:solidFill>
              <a:latin typeface="Nexa Text" pitchFamily="2" charset="77"/>
              <a:cs typeface="Verdana"/>
            </a:endParaRPr>
          </a:p>
        </p:txBody>
      </p:sp>
      <p:sp>
        <p:nvSpPr>
          <p:cNvPr id="47" name="object 26">
            <a:extLst>
              <a:ext uri="{FF2B5EF4-FFF2-40B4-BE49-F238E27FC236}">
                <a16:creationId xmlns:a16="http://schemas.microsoft.com/office/drawing/2014/main" id="{9A32E185-282B-13BF-5C05-4D1CA5E2A751}"/>
              </a:ext>
            </a:extLst>
          </p:cNvPr>
          <p:cNvSpPr txBox="1"/>
          <p:nvPr/>
        </p:nvSpPr>
        <p:spPr>
          <a:xfrm>
            <a:off x="3815087" y="6322204"/>
            <a:ext cx="440066" cy="197490"/>
          </a:xfrm>
          <a:prstGeom prst="rect">
            <a:avLst/>
          </a:prstGeom>
        </p:spPr>
        <p:txBody>
          <a:bodyPr vert="horz" wrap="square" lIns="0" tIns="12700" rIns="0" bIns="0" rtlCol="0">
            <a:spAutoFit/>
          </a:bodyPr>
          <a:lstStyle/>
          <a:p>
            <a:pPr marL="12700">
              <a:lnSpc>
                <a:spcPct val="100000"/>
              </a:lnSpc>
              <a:spcBef>
                <a:spcPts val="100"/>
              </a:spcBef>
            </a:pPr>
            <a:r>
              <a:rPr lang="fr-FR" sz="1200" spc="-5" dirty="0">
                <a:solidFill>
                  <a:schemeClr val="bg1"/>
                </a:solidFill>
                <a:latin typeface="Nexa Text" pitchFamily="2" charset="77"/>
                <a:cs typeface="Verdana"/>
              </a:rPr>
              <a:t>957</a:t>
            </a:r>
            <a:endParaRPr sz="1200" dirty="0">
              <a:solidFill>
                <a:schemeClr val="bg1"/>
              </a:solidFill>
              <a:latin typeface="Nexa Text" pitchFamily="2" charset="77"/>
              <a:cs typeface="Verdana"/>
            </a:endParaRPr>
          </a:p>
        </p:txBody>
      </p:sp>
      <p:sp>
        <p:nvSpPr>
          <p:cNvPr id="48" name="object 27">
            <a:extLst>
              <a:ext uri="{FF2B5EF4-FFF2-40B4-BE49-F238E27FC236}">
                <a16:creationId xmlns:a16="http://schemas.microsoft.com/office/drawing/2014/main" id="{57FE4350-794D-B5E4-7805-2E3142811766}"/>
              </a:ext>
            </a:extLst>
          </p:cNvPr>
          <p:cNvSpPr txBox="1"/>
          <p:nvPr/>
        </p:nvSpPr>
        <p:spPr>
          <a:xfrm>
            <a:off x="5426157" y="6322204"/>
            <a:ext cx="382270" cy="197490"/>
          </a:xfrm>
          <a:prstGeom prst="rect">
            <a:avLst/>
          </a:prstGeom>
        </p:spPr>
        <p:txBody>
          <a:bodyPr vert="horz" wrap="square" lIns="0" tIns="12700" rIns="0" bIns="0" rtlCol="0">
            <a:spAutoFit/>
          </a:bodyPr>
          <a:lstStyle/>
          <a:p>
            <a:pPr marL="12700">
              <a:lnSpc>
                <a:spcPct val="100000"/>
              </a:lnSpc>
              <a:spcBef>
                <a:spcPts val="100"/>
              </a:spcBef>
            </a:pPr>
            <a:r>
              <a:rPr sz="1200" b="1" spc="-155">
                <a:solidFill>
                  <a:schemeClr val="bg1"/>
                </a:solidFill>
                <a:latin typeface="Nexa Text" pitchFamily="2" charset="77"/>
                <a:cs typeface="Verdana"/>
              </a:rPr>
              <a:t>1150</a:t>
            </a:r>
            <a:endParaRPr sz="1200">
              <a:solidFill>
                <a:schemeClr val="bg1"/>
              </a:solidFill>
              <a:latin typeface="Nexa Text" pitchFamily="2" charset="77"/>
              <a:cs typeface="Verdana"/>
            </a:endParaRPr>
          </a:p>
        </p:txBody>
      </p:sp>
      <p:sp>
        <p:nvSpPr>
          <p:cNvPr id="49" name="object 28">
            <a:extLst>
              <a:ext uri="{FF2B5EF4-FFF2-40B4-BE49-F238E27FC236}">
                <a16:creationId xmlns:a16="http://schemas.microsoft.com/office/drawing/2014/main" id="{31C321ED-7527-4479-9C8F-0A2FC0D1390E}"/>
              </a:ext>
            </a:extLst>
          </p:cNvPr>
          <p:cNvSpPr txBox="1"/>
          <p:nvPr/>
        </p:nvSpPr>
        <p:spPr>
          <a:xfrm>
            <a:off x="570800" y="4910949"/>
            <a:ext cx="3392279" cy="487313"/>
          </a:xfrm>
          <a:prstGeom prst="rect">
            <a:avLst/>
          </a:prstGeom>
        </p:spPr>
        <p:txBody>
          <a:bodyPr vert="horz" wrap="square" lIns="0" tIns="12700" rIns="0" bIns="0" rtlCol="0">
            <a:spAutoFit/>
          </a:bodyPr>
          <a:lstStyle/>
          <a:p>
            <a:pPr marL="12700">
              <a:lnSpc>
                <a:spcPct val="100000"/>
              </a:lnSpc>
              <a:spcBef>
                <a:spcPts val="100"/>
              </a:spcBef>
            </a:pPr>
            <a:r>
              <a:rPr lang="fr-FR" sz="1500" b="1" spc="-25" dirty="0">
                <a:solidFill>
                  <a:schemeClr val="bg1"/>
                </a:solidFill>
                <a:latin typeface="Nexa Text Heavy" pitchFamily="2" charset="77"/>
                <a:cs typeface="Verdana"/>
              </a:rPr>
              <a:t>FINANCIAL</a:t>
            </a:r>
          </a:p>
          <a:p>
            <a:pPr marL="12700">
              <a:lnSpc>
                <a:spcPct val="100000"/>
              </a:lnSpc>
              <a:spcBef>
                <a:spcPts val="100"/>
              </a:spcBef>
            </a:pPr>
            <a:r>
              <a:rPr lang="fr-FR" sz="1500" b="1" spc="-25" dirty="0">
                <a:solidFill>
                  <a:schemeClr val="bg1"/>
                </a:solidFill>
                <a:latin typeface="Nexa Text Heavy" pitchFamily="2" charset="77"/>
                <a:cs typeface="Verdana"/>
              </a:rPr>
              <a:t>RESULT </a:t>
            </a:r>
            <a:r>
              <a:rPr lang="fr-FR" sz="1500" b="1" spc="-220" dirty="0">
                <a:solidFill>
                  <a:schemeClr val="bg1"/>
                </a:solidFill>
                <a:latin typeface="Nexa Text Heavy" pitchFamily="2" charset="77"/>
                <a:cs typeface="Verdana"/>
              </a:rPr>
              <a:t>(</a:t>
            </a:r>
            <a:r>
              <a:rPr lang="fr-FR" sz="1500" b="1" spc="-30" dirty="0">
                <a:solidFill>
                  <a:schemeClr val="bg1"/>
                </a:solidFill>
                <a:latin typeface="Nexa Text Heavy" pitchFamily="2" charset="77"/>
                <a:cs typeface="Verdana"/>
              </a:rPr>
              <a:t>en</a:t>
            </a:r>
            <a:r>
              <a:rPr lang="fr-FR" sz="1500" b="1" spc="-150" dirty="0">
                <a:solidFill>
                  <a:schemeClr val="bg1"/>
                </a:solidFill>
                <a:latin typeface="Nexa Text Heavy" pitchFamily="2" charset="77"/>
                <a:cs typeface="Verdana"/>
              </a:rPr>
              <a:t> </a:t>
            </a:r>
            <a:r>
              <a:rPr lang="fr-FR" sz="1500" b="1" spc="-95" dirty="0">
                <a:solidFill>
                  <a:schemeClr val="bg1"/>
                </a:solidFill>
                <a:latin typeface="Nexa Text Heavy" pitchFamily="2" charset="77"/>
                <a:cs typeface="Verdana"/>
              </a:rPr>
              <a:t>K€)</a:t>
            </a:r>
            <a:endParaRPr lang="fr-FR" sz="1500" b="1" dirty="0">
              <a:solidFill>
                <a:schemeClr val="bg1"/>
              </a:solidFill>
              <a:latin typeface="Nexa Text Heavy" pitchFamily="2" charset="77"/>
              <a:cs typeface="Verdana"/>
            </a:endParaRPr>
          </a:p>
        </p:txBody>
      </p:sp>
      <p:sp>
        <p:nvSpPr>
          <p:cNvPr id="50" name="object 29">
            <a:extLst>
              <a:ext uri="{FF2B5EF4-FFF2-40B4-BE49-F238E27FC236}">
                <a16:creationId xmlns:a16="http://schemas.microsoft.com/office/drawing/2014/main" id="{0DDB150E-DB83-1006-C9B9-5AFABC33B360}"/>
              </a:ext>
            </a:extLst>
          </p:cNvPr>
          <p:cNvSpPr txBox="1"/>
          <p:nvPr/>
        </p:nvSpPr>
        <p:spPr>
          <a:xfrm>
            <a:off x="8220120" y="5481561"/>
            <a:ext cx="1924341" cy="723403"/>
          </a:xfrm>
          <a:prstGeom prst="rect">
            <a:avLst/>
          </a:prstGeom>
        </p:spPr>
        <p:txBody>
          <a:bodyPr vert="horz" wrap="square" lIns="0" tIns="12700" rIns="0" bIns="0" rtlCol="0">
            <a:spAutoFit/>
          </a:bodyPr>
          <a:lstStyle/>
          <a:p>
            <a:pPr marL="12700" marR="5080" algn="just">
              <a:lnSpc>
                <a:spcPct val="116700"/>
              </a:lnSpc>
              <a:spcBef>
                <a:spcPts val="100"/>
              </a:spcBef>
            </a:pPr>
            <a:r>
              <a:rPr lang="en-US" sz="1000" spc="40" dirty="0">
                <a:solidFill>
                  <a:schemeClr val="bg1"/>
                </a:solidFill>
                <a:latin typeface="Nexa Text" pitchFamily="2" charset="77"/>
                <a:cs typeface="Verdana"/>
              </a:rPr>
              <a:t>With an increase of over 23% compared to 2021, </a:t>
            </a:r>
            <a:r>
              <a:rPr lang="en-US" sz="1000" spc="40" dirty="0" err="1">
                <a:solidFill>
                  <a:schemeClr val="bg1"/>
                </a:solidFill>
                <a:latin typeface="Nexa Text" pitchFamily="2" charset="77"/>
                <a:cs typeface="Verdana"/>
              </a:rPr>
              <a:t>Nowbrains</a:t>
            </a:r>
            <a:r>
              <a:rPr lang="en-US" sz="1000" spc="40" dirty="0">
                <a:solidFill>
                  <a:schemeClr val="bg1"/>
                </a:solidFill>
                <a:latin typeface="Nexa Text" pitchFamily="2" charset="77"/>
                <a:cs typeface="Verdana"/>
              </a:rPr>
              <a:t> achieved a revenue of 16 million euros in 2022.</a:t>
            </a:r>
            <a:endParaRPr sz="1000" dirty="0">
              <a:solidFill>
                <a:schemeClr val="bg1"/>
              </a:solidFill>
              <a:latin typeface="Nexa Text" pitchFamily="2" charset="77"/>
              <a:cs typeface="Verdana"/>
            </a:endParaRPr>
          </a:p>
        </p:txBody>
      </p:sp>
      <p:sp>
        <p:nvSpPr>
          <p:cNvPr id="51" name="object 31">
            <a:extLst>
              <a:ext uri="{FF2B5EF4-FFF2-40B4-BE49-F238E27FC236}">
                <a16:creationId xmlns:a16="http://schemas.microsoft.com/office/drawing/2014/main" id="{413661A7-02E7-08AB-A904-E077CFFC68DD}"/>
              </a:ext>
            </a:extLst>
          </p:cNvPr>
          <p:cNvSpPr txBox="1"/>
          <p:nvPr/>
        </p:nvSpPr>
        <p:spPr>
          <a:xfrm>
            <a:off x="4911217" y="2969333"/>
            <a:ext cx="1499235" cy="894669"/>
          </a:xfrm>
          <a:prstGeom prst="rect">
            <a:avLst/>
          </a:prstGeom>
        </p:spPr>
        <p:txBody>
          <a:bodyPr vert="horz" wrap="square" lIns="0" tIns="12700" rIns="0" bIns="0" rtlCol="0">
            <a:spAutoFit/>
          </a:bodyPr>
          <a:lstStyle/>
          <a:p>
            <a:pPr marL="12700" marR="5080">
              <a:lnSpc>
                <a:spcPct val="116700"/>
              </a:lnSpc>
              <a:spcBef>
                <a:spcPts val="100"/>
              </a:spcBef>
            </a:pPr>
            <a:r>
              <a:rPr lang="en-US" sz="1000" spc="-105" dirty="0">
                <a:solidFill>
                  <a:schemeClr val="bg1"/>
                </a:solidFill>
                <a:latin typeface="Verdana"/>
                <a:cs typeface="Verdana"/>
              </a:rPr>
              <a:t>Constantly evolving, </a:t>
            </a:r>
            <a:r>
              <a:rPr lang="en-US" sz="1000" b="1" spc="-105" dirty="0">
                <a:solidFill>
                  <a:schemeClr val="bg1"/>
                </a:solidFill>
                <a:latin typeface="Verdana"/>
                <a:cs typeface="Verdana"/>
              </a:rPr>
              <a:t>our Group achieved a turnover of 16 million euros in 2022</a:t>
            </a:r>
            <a:r>
              <a:rPr lang="en-US" sz="1000" spc="-105" dirty="0">
                <a:solidFill>
                  <a:schemeClr val="bg1"/>
                </a:solidFill>
                <a:latin typeface="Verdana"/>
                <a:cs typeface="Verdana"/>
              </a:rPr>
              <a:t>, distributed as follows :</a:t>
            </a:r>
            <a:endParaRPr sz="1000" dirty="0">
              <a:solidFill>
                <a:schemeClr val="bg1"/>
              </a:solidFill>
              <a:latin typeface="Verdana"/>
              <a:cs typeface="Verdana"/>
            </a:endParaRPr>
          </a:p>
        </p:txBody>
      </p:sp>
      <p:sp>
        <p:nvSpPr>
          <p:cNvPr id="52" name="object 32">
            <a:extLst>
              <a:ext uri="{FF2B5EF4-FFF2-40B4-BE49-F238E27FC236}">
                <a16:creationId xmlns:a16="http://schemas.microsoft.com/office/drawing/2014/main" id="{8D18D96E-BDBD-DE6A-D55A-73C0DC0AAB4A}"/>
              </a:ext>
            </a:extLst>
          </p:cNvPr>
          <p:cNvSpPr txBox="1"/>
          <p:nvPr/>
        </p:nvSpPr>
        <p:spPr>
          <a:xfrm>
            <a:off x="4055984" y="2635578"/>
            <a:ext cx="320040" cy="166712"/>
          </a:xfrm>
          <a:prstGeom prst="rect">
            <a:avLst/>
          </a:prstGeom>
        </p:spPr>
        <p:txBody>
          <a:bodyPr vert="horz" wrap="square" lIns="0" tIns="12700" rIns="0" bIns="0" rtlCol="0">
            <a:spAutoFit/>
          </a:bodyPr>
          <a:lstStyle/>
          <a:p>
            <a:pPr marL="12700">
              <a:lnSpc>
                <a:spcPct val="100000"/>
              </a:lnSpc>
              <a:spcBef>
                <a:spcPts val="100"/>
              </a:spcBef>
              <a:tabLst>
                <a:tab pos="306705" algn="l"/>
              </a:tabLst>
            </a:pPr>
            <a:r>
              <a:rPr sz="1000" b="1" u="sng" spc="-60">
                <a:uFill>
                  <a:solidFill>
                    <a:srgbClr val="E4E8ED"/>
                  </a:solidFill>
                </a:uFill>
                <a:latin typeface="Tahoma"/>
                <a:cs typeface="Tahoma"/>
              </a:rPr>
              <a:t> 	</a:t>
            </a:r>
            <a:endParaRPr sz="1000">
              <a:latin typeface="Tahoma"/>
              <a:cs typeface="Tahoma"/>
            </a:endParaRPr>
          </a:p>
        </p:txBody>
      </p:sp>
      <p:sp>
        <p:nvSpPr>
          <p:cNvPr id="54" name="object 34">
            <a:extLst>
              <a:ext uri="{FF2B5EF4-FFF2-40B4-BE49-F238E27FC236}">
                <a16:creationId xmlns:a16="http://schemas.microsoft.com/office/drawing/2014/main" id="{217E7654-DD4A-85D4-44CE-D95818CAED54}"/>
              </a:ext>
            </a:extLst>
          </p:cNvPr>
          <p:cNvSpPr txBox="1"/>
          <p:nvPr/>
        </p:nvSpPr>
        <p:spPr>
          <a:xfrm>
            <a:off x="759901" y="2643403"/>
            <a:ext cx="689612" cy="929100"/>
          </a:xfrm>
          <a:prstGeom prst="rect">
            <a:avLst/>
          </a:prstGeom>
        </p:spPr>
        <p:txBody>
          <a:bodyPr vert="horz" wrap="square" lIns="0" tIns="12700" rIns="0" bIns="0" rtlCol="0">
            <a:spAutoFit/>
          </a:bodyPr>
          <a:lstStyle/>
          <a:p>
            <a:pPr marL="12700" marR="5080">
              <a:lnSpc>
                <a:spcPct val="116700"/>
              </a:lnSpc>
              <a:spcBef>
                <a:spcPts val="100"/>
              </a:spcBef>
            </a:pPr>
            <a:r>
              <a:rPr lang="en-US" sz="1000" spc="-5" dirty="0">
                <a:solidFill>
                  <a:schemeClr val="bg1"/>
                </a:solidFill>
                <a:latin typeface="Nexa Text" pitchFamily="2" charset="77"/>
                <a:cs typeface="Verdana"/>
              </a:rPr>
              <a:t>Group revenue growth over the past 3 years : </a:t>
            </a:r>
            <a:endParaRPr sz="1000" dirty="0">
              <a:solidFill>
                <a:schemeClr val="bg1"/>
              </a:solidFill>
              <a:latin typeface="Nexa Text" pitchFamily="2" charset="77"/>
              <a:cs typeface="Verdana"/>
            </a:endParaRPr>
          </a:p>
        </p:txBody>
      </p:sp>
      <p:sp>
        <p:nvSpPr>
          <p:cNvPr id="62" name="object 65">
            <a:extLst>
              <a:ext uri="{FF2B5EF4-FFF2-40B4-BE49-F238E27FC236}">
                <a16:creationId xmlns:a16="http://schemas.microsoft.com/office/drawing/2014/main" id="{DACA6BBD-8437-C909-653C-E255CCD48B72}"/>
              </a:ext>
            </a:extLst>
          </p:cNvPr>
          <p:cNvSpPr txBox="1"/>
          <p:nvPr/>
        </p:nvSpPr>
        <p:spPr>
          <a:xfrm>
            <a:off x="3704748" y="2242994"/>
            <a:ext cx="413384" cy="197490"/>
          </a:xfrm>
          <a:prstGeom prst="rect">
            <a:avLst/>
          </a:prstGeom>
        </p:spPr>
        <p:txBody>
          <a:bodyPr vert="horz" wrap="square" lIns="0" tIns="12700" rIns="0" bIns="0" rtlCol="0">
            <a:spAutoFit/>
          </a:bodyPr>
          <a:lstStyle/>
          <a:p>
            <a:pPr marL="12700">
              <a:lnSpc>
                <a:spcPct val="100000"/>
              </a:lnSpc>
              <a:spcBef>
                <a:spcPts val="100"/>
              </a:spcBef>
            </a:pPr>
            <a:r>
              <a:rPr sz="1200" b="1" dirty="0">
                <a:solidFill>
                  <a:schemeClr val="bg1"/>
                </a:solidFill>
                <a:latin typeface="Nexa Text Heavy" pitchFamily="2" charset="77"/>
                <a:cs typeface="Tahoma"/>
              </a:rPr>
              <a:t>+2</a:t>
            </a:r>
            <a:r>
              <a:rPr lang="fr-FR" sz="1200" b="1" dirty="0">
                <a:solidFill>
                  <a:schemeClr val="bg1"/>
                </a:solidFill>
                <a:latin typeface="Nexa Text Heavy" pitchFamily="2" charset="77"/>
                <a:cs typeface="Tahoma"/>
              </a:rPr>
              <a:t>3</a:t>
            </a:r>
            <a:r>
              <a:rPr sz="1200" b="1" dirty="0">
                <a:solidFill>
                  <a:schemeClr val="bg1"/>
                </a:solidFill>
                <a:latin typeface="Nexa Text Heavy" pitchFamily="2" charset="77"/>
                <a:cs typeface="Tahoma"/>
              </a:rPr>
              <a:t>%</a:t>
            </a:r>
          </a:p>
        </p:txBody>
      </p:sp>
      <p:sp>
        <p:nvSpPr>
          <p:cNvPr id="63" name="object 66">
            <a:extLst>
              <a:ext uri="{FF2B5EF4-FFF2-40B4-BE49-F238E27FC236}">
                <a16:creationId xmlns:a16="http://schemas.microsoft.com/office/drawing/2014/main" id="{E138E0BB-D011-81C0-E6DD-7D5188C7E575}"/>
              </a:ext>
            </a:extLst>
          </p:cNvPr>
          <p:cNvSpPr txBox="1"/>
          <p:nvPr/>
        </p:nvSpPr>
        <p:spPr>
          <a:xfrm>
            <a:off x="2838286" y="2677225"/>
            <a:ext cx="414020" cy="197490"/>
          </a:xfrm>
          <a:prstGeom prst="rect">
            <a:avLst/>
          </a:prstGeom>
        </p:spPr>
        <p:txBody>
          <a:bodyPr vert="horz" wrap="square" lIns="0" tIns="12700" rIns="0" bIns="0" rtlCol="0">
            <a:spAutoFit/>
          </a:bodyPr>
          <a:lstStyle/>
          <a:p>
            <a:pPr marL="12700">
              <a:lnSpc>
                <a:spcPct val="100000"/>
              </a:lnSpc>
              <a:spcBef>
                <a:spcPts val="100"/>
              </a:spcBef>
            </a:pPr>
            <a:r>
              <a:rPr sz="1200" b="1" dirty="0">
                <a:solidFill>
                  <a:schemeClr val="bg1"/>
                </a:solidFill>
                <a:latin typeface="Nexa Text Heavy" pitchFamily="2" charset="77"/>
                <a:cs typeface="Tahoma"/>
              </a:rPr>
              <a:t>+1</a:t>
            </a:r>
            <a:r>
              <a:rPr lang="fr-FR" sz="1200" b="1" dirty="0">
                <a:solidFill>
                  <a:schemeClr val="bg1"/>
                </a:solidFill>
                <a:latin typeface="Nexa Text Heavy" pitchFamily="2" charset="77"/>
                <a:cs typeface="Tahoma"/>
              </a:rPr>
              <a:t>8</a:t>
            </a:r>
            <a:r>
              <a:rPr sz="1200" b="1" dirty="0">
                <a:solidFill>
                  <a:schemeClr val="bg1"/>
                </a:solidFill>
                <a:latin typeface="Nexa Text Heavy" pitchFamily="2" charset="77"/>
                <a:cs typeface="Tahoma"/>
              </a:rPr>
              <a:t>%</a:t>
            </a:r>
          </a:p>
        </p:txBody>
      </p:sp>
      <p:sp>
        <p:nvSpPr>
          <p:cNvPr id="64" name="object 67">
            <a:extLst>
              <a:ext uri="{FF2B5EF4-FFF2-40B4-BE49-F238E27FC236}">
                <a16:creationId xmlns:a16="http://schemas.microsoft.com/office/drawing/2014/main" id="{85012353-E66B-9824-11A2-067BCFB3CB32}"/>
              </a:ext>
            </a:extLst>
          </p:cNvPr>
          <p:cNvSpPr txBox="1"/>
          <p:nvPr/>
        </p:nvSpPr>
        <p:spPr>
          <a:xfrm>
            <a:off x="3784454" y="3462128"/>
            <a:ext cx="276860" cy="166712"/>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FFFFFF"/>
                </a:solidFill>
                <a:latin typeface="Nexa Text Heavy" pitchFamily="2" charset="77"/>
                <a:cs typeface="Tahoma"/>
              </a:rPr>
              <a:t>1</a:t>
            </a:r>
            <a:r>
              <a:rPr lang="fr-FR" sz="1000" b="1" dirty="0">
                <a:solidFill>
                  <a:srgbClr val="FFFFFF"/>
                </a:solidFill>
                <a:latin typeface="Nexa Text Heavy" pitchFamily="2" charset="77"/>
                <a:cs typeface="Tahoma"/>
              </a:rPr>
              <a:t>6</a:t>
            </a:r>
            <a:r>
              <a:rPr sz="600" b="1" dirty="0">
                <a:solidFill>
                  <a:srgbClr val="FFFFFF"/>
                </a:solidFill>
                <a:latin typeface="Nexa Text Heavy" pitchFamily="2" charset="77"/>
                <a:cs typeface="Tahoma"/>
              </a:rPr>
              <a:t>M€</a:t>
            </a:r>
            <a:endParaRPr sz="600" b="1" dirty="0">
              <a:latin typeface="Nexa Text Heavy" pitchFamily="2" charset="77"/>
              <a:cs typeface="Tahoma"/>
            </a:endParaRPr>
          </a:p>
        </p:txBody>
      </p:sp>
      <p:sp>
        <p:nvSpPr>
          <p:cNvPr id="65" name="object 68">
            <a:extLst>
              <a:ext uri="{FF2B5EF4-FFF2-40B4-BE49-F238E27FC236}">
                <a16:creationId xmlns:a16="http://schemas.microsoft.com/office/drawing/2014/main" id="{86316F51-9BC8-FEBC-832D-DF185D42D60B}"/>
              </a:ext>
            </a:extLst>
          </p:cNvPr>
          <p:cNvSpPr txBox="1"/>
          <p:nvPr/>
        </p:nvSpPr>
        <p:spPr>
          <a:xfrm>
            <a:off x="2917898" y="3462128"/>
            <a:ext cx="289560" cy="166712"/>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FFFFFF"/>
                </a:solidFill>
                <a:latin typeface="Nexa Text Heavy" pitchFamily="2" charset="77"/>
                <a:cs typeface="Tahoma"/>
              </a:rPr>
              <a:t>1</a:t>
            </a:r>
            <a:r>
              <a:rPr lang="fr-FR" sz="1000" b="1" dirty="0">
                <a:solidFill>
                  <a:srgbClr val="FFFFFF"/>
                </a:solidFill>
                <a:latin typeface="Nexa Text Heavy" pitchFamily="2" charset="77"/>
                <a:cs typeface="Tahoma"/>
              </a:rPr>
              <a:t>3</a:t>
            </a:r>
            <a:r>
              <a:rPr sz="600" b="1" dirty="0">
                <a:solidFill>
                  <a:srgbClr val="FFFFFF"/>
                </a:solidFill>
                <a:latin typeface="Nexa Text Heavy" pitchFamily="2" charset="77"/>
                <a:cs typeface="Tahoma"/>
              </a:rPr>
              <a:t>M€</a:t>
            </a:r>
            <a:endParaRPr sz="600" b="1" dirty="0">
              <a:latin typeface="Nexa Text Heavy" pitchFamily="2" charset="77"/>
              <a:cs typeface="Tahoma"/>
            </a:endParaRPr>
          </a:p>
        </p:txBody>
      </p:sp>
      <p:sp>
        <p:nvSpPr>
          <p:cNvPr id="66" name="object 69">
            <a:extLst>
              <a:ext uri="{FF2B5EF4-FFF2-40B4-BE49-F238E27FC236}">
                <a16:creationId xmlns:a16="http://schemas.microsoft.com/office/drawing/2014/main" id="{DFA686CE-906E-559D-E46C-B0F40A96BD62}"/>
              </a:ext>
            </a:extLst>
          </p:cNvPr>
          <p:cNvSpPr txBox="1"/>
          <p:nvPr/>
        </p:nvSpPr>
        <p:spPr>
          <a:xfrm>
            <a:off x="2051344" y="3462128"/>
            <a:ext cx="290195" cy="166712"/>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FFFFFF"/>
                </a:solidFill>
                <a:latin typeface="Nexa Text Heavy" pitchFamily="2" charset="77"/>
                <a:cs typeface="Tahoma"/>
              </a:rPr>
              <a:t>1</a:t>
            </a:r>
            <a:r>
              <a:rPr lang="fr-FR" sz="1000" b="1" dirty="0">
                <a:solidFill>
                  <a:srgbClr val="FFFFFF"/>
                </a:solidFill>
                <a:latin typeface="Nexa Text Heavy" pitchFamily="2" charset="77"/>
                <a:cs typeface="Tahoma"/>
              </a:rPr>
              <a:t>1</a:t>
            </a:r>
            <a:r>
              <a:rPr sz="600" b="1" dirty="0">
                <a:solidFill>
                  <a:srgbClr val="FFFFFF"/>
                </a:solidFill>
                <a:latin typeface="Nexa Text Heavy" pitchFamily="2" charset="77"/>
                <a:cs typeface="Tahoma"/>
              </a:rPr>
              <a:t>M€</a:t>
            </a:r>
            <a:endParaRPr sz="600" b="1" dirty="0">
              <a:latin typeface="Nexa Text Heavy" pitchFamily="2" charset="77"/>
              <a:cs typeface="Tahoma"/>
            </a:endParaRPr>
          </a:p>
        </p:txBody>
      </p:sp>
      <p:sp>
        <p:nvSpPr>
          <p:cNvPr id="68" name="object 6">
            <a:extLst>
              <a:ext uri="{FF2B5EF4-FFF2-40B4-BE49-F238E27FC236}">
                <a16:creationId xmlns:a16="http://schemas.microsoft.com/office/drawing/2014/main" id="{C8DD2FA9-E5D1-4D07-AC6F-4C5AB75E892E}"/>
              </a:ext>
            </a:extLst>
          </p:cNvPr>
          <p:cNvSpPr txBox="1"/>
          <p:nvPr/>
        </p:nvSpPr>
        <p:spPr>
          <a:xfrm>
            <a:off x="8224075" y="4133412"/>
            <a:ext cx="1200165" cy="166712"/>
          </a:xfrm>
          <a:prstGeom prst="rect">
            <a:avLst/>
          </a:prstGeom>
        </p:spPr>
        <p:txBody>
          <a:bodyPr vert="horz" wrap="square" lIns="0" tIns="12700" rIns="0" bIns="0" rtlCol="0">
            <a:spAutoFit/>
          </a:bodyPr>
          <a:lstStyle/>
          <a:p>
            <a:pPr marL="12700">
              <a:lnSpc>
                <a:spcPct val="100000"/>
              </a:lnSpc>
              <a:spcBef>
                <a:spcPts val="100"/>
              </a:spcBef>
            </a:pPr>
            <a:r>
              <a:rPr lang="fr-FR" sz="1000" b="1" spc="10" dirty="0">
                <a:solidFill>
                  <a:schemeClr val="bg1"/>
                </a:solidFill>
                <a:latin typeface="Nexa Text Heavy" pitchFamily="2" charset="77"/>
                <a:cs typeface="Verdana"/>
              </a:rPr>
              <a:t>OUTSOURCING</a:t>
            </a:r>
          </a:p>
        </p:txBody>
      </p:sp>
      <p:sp>
        <p:nvSpPr>
          <p:cNvPr id="69" name="object 6">
            <a:extLst>
              <a:ext uri="{FF2B5EF4-FFF2-40B4-BE49-F238E27FC236}">
                <a16:creationId xmlns:a16="http://schemas.microsoft.com/office/drawing/2014/main" id="{E048F436-8A15-3AD8-D848-764ED292CC1F}"/>
              </a:ext>
            </a:extLst>
          </p:cNvPr>
          <p:cNvSpPr txBox="1"/>
          <p:nvPr/>
        </p:nvSpPr>
        <p:spPr>
          <a:xfrm>
            <a:off x="5976708" y="2044498"/>
            <a:ext cx="1163890" cy="166712"/>
          </a:xfrm>
          <a:prstGeom prst="rect">
            <a:avLst/>
          </a:prstGeom>
        </p:spPr>
        <p:txBody>
          <a:bodyPr vert="horz" wrap="square" lIns="0" tIns="12700" rIns="0" bIns="0" rtlCol="0">
            <a:spAutoFit/>
          </a:bodyPr>
          <a:lstStyle/>
          <a:p>
            <a:pPr marL="12699">
              <a:spcBef>
                <a:spcPts val="100"/>
              </a:spcBef>
            </a:pPr>
            <a:r>
              <a:rPr lang="fr-FR" sz="1000" b="1" dirty="0">
                <a:solidFill>
                  <a:schemeClr val="bg1"/>
                </a:solidFill>
                <a:latin typeface="Nexa Text Black" pitchFamily="2" charset="77"/>
                <a:cs typeface="Verdana"/>
              </a:rPr>
              <a:t>CYBERSECURITY</a:t>
            </a:r>
          </a:p>
        </p:txBody>
      </p:sp>
      <p:sp>
        <p:nvSpPr>
          <p:cNvPr id="71" name="object 6">
            <a:extLst>
              <a:ext uri="{FF2B5EF4-FFF2-40B4-BE49-F238E27FC236}">
                <a16:creationId xmlns:a16="http://schemas.microsoft.com/office/drawing/2014/main" id="{E8A533A9-D76D-0B31-8804-2CEF658A7E20}"/>
              </a:ext>
            </a:extLst>
          </p:cNvPr>
          <p:cNvSpPr txBox="1"/>
          <p:nvPr/>
        </p:nvSpPr>
        <p:spPr>
          <a:xfrm>
            <a:off x="8808994" y="1960151"/>
            <a:ext cx="1371978" cy="320601"/>
          </a:xfrm>
          <a:prstGeom prst="rect">
            <a:avLst/>
          </a:prstGeom>
        </p:spPr>
        <p:txBody>
          <a:bodyPr vert="horz" wrap="square" lIns="0" tIns="12700" rIns="0" bIns="0" rtlCol="0">
            <a:spAutoFit/>
          </a:bodyPr>
          <a:lstStyle/>
          <a:p>
            <a:pPr marL="12700">
              <a:lnSpc>
                <a:spcPct val="100000"/>
              </a:lnSpc>
              <a:spcBef>
                <a:spcPts val="100"/>
              </a:spcBef>
            </a:pPr>
            <a:r>
              <a:rPr lang="fr-FR" sz="1000" b="1" spc="-55" dirty="0">
                <a:solidFill>
                  <a:schemeClr val="bg1"/>
                </a:solidFill>
                <a:latin typeface="Nexa Text Heavy" pitchFamily="2" charset="77"/>
                <a:cs typeface="Verdana"/>
              </a:rPr>
              <a:t>DEVELOPMENT, INNOVATION AND DATA</a:t>
            </a:r>
          </a:p>
        </p:txBody>
      </p:sp>
      <p:sp>
        <p:nvSpPr>
          <p:cNvPr id="72" name="object 9">
            <a:extLst>
              <a:ext uri="{FF2B5EF4-FFF2-40B4-BE49-F238E27FC236}">
                <a16:creationId xmlns:a16="http://schemas.microsoft.com/office/drawing/2014/main" id="{59F63373-37F8-1611-115A-A8EAF8657968}"/>
              </a:ext>
            </a:extLst>
          </p:cNvPr>
          <p:cNvSpPr txBox="1"/>
          <p:nvPr/>
        </p:nvSpPr>
        <p:spPr>
          <a:xfrm>
            <a:off x="6939669" y="1599942"/>
            <a:ext cx="1607392" cy="166712"/>
          </a:xfrm>
          <a:prstGeom prst="rect">
            <a:avLst/>
          </a:prstGeom>
        </p:spPr>
        <p:txBody>
          <a:bodyPr vert="horz" wrap="square" lIns="0" tIns="12700" rIns="0" bIns="0" rtlCol="0">
            <a:spAutoFit/>
          </a:bodyPr>
          <a:lstStyle/>
          <a:p>
            <a:pPr marL="12699" algn="r">
              <a:spcBef>
                <a:spcPts val="100"/>
              </a:spcBef>
            </a:pPr>
            <a:r>
              <a:rPr lang="fr-FR" sz="1000" b="1" dirty="0">
                <a:solidFill>
                  <a:schemeClr val="bg1"/>
                </a:solidFill>
                <a:latin typeface="Nexa Text Black" pitchFamily="2" charset="77"/>
                <a:cs typeface="Verdana"/>
              </a:rPr>
              <a:t>CONSULTING AND STRATEGY</a:t>
            </a:r>
          </a:p>
        </p:txBody>
      </p:sp>
      <p:sp>
        <p:nvSpPr>
          <p:cNvPr id="73" name="object 25">
            <a:extLst>
              <a:ext uri="{FF2B5EF4-FFF2-40B4-BE49-F238E27FC236}">
                <a16:creationId xmlns:a16="http://schemas.microsoft.com/office/drawing/2014/main" id="{9E7D361D-77BE-2345-B31B-4F72629DB19A}"/>
              </a:ext>
            </a:extLst>
          </p:cNvPr>
          <p:cNvSpPr txBox="1"/>
          <p:nvPr/>
        </p:nvSpPr>
        <p:spPr>
          <a:xfrm>
            <a:off x="6722881" y="5213112"/>
            <a:ext cx="1177925" cy="197490"/>
          </a:xfrm>
          <a:prstGeom prst="rect">
            <a:avLst/>
          </a:prstGeom>
        </p:spPr>
        <p:txBody>
          <a:bodyPr vert="horz" wrap="square" lIns="0" tIns="12700" rIns="0" bIns="0" rtlCol="0">
            <a:spAutoFit/>
          </a:bodyPr>
          <a:lstStyle/>
          <a:p>
            <a:pPr marL="12700">
              <a:lnSpc>
                <a:spcPct val="100000"/>
              </a:lnSpc>
              <a:spcBef>
                <a:spcPts val="100"/>
              </a:spcBef>
            </a:pPr>
            <a:r>
              <a:rPr lang="fr-FR" sz="1200" b="1" spc="-50" dirty="0">
                <a:solidFill>
                  <a:schemeClr val="bg1"/>
                </a:solidFill>
                <a:latin typeface="Nexa Text" pitchFamily="2" charset="77"/>
                <a:cs typeface="Verdana"/>
              </a:rPr>
              <a:t>2023 (</a:t>
            </a:r>
            <a:r>
              <a:rPr lang="fr-FR" sz="1200" b="1" spc="-50" dirty="0" err="1">
                <a:solidFill>
                  <a:schemeClr val="bg1"/>
                </a:solidFill>
                <a:latin typeface="Nexa Text" pitchFamily="2" charset="77"/>
                <a:cs typeface="Verdana"/>
              </a:rPr>
              <a:t>projected</a:t>
            </a:r>
            <a:r>
              <a:rPr lang="fr-FR" sz="1200" b="1" spc="-50" dirty="0">
                <a:solidFill>
                  <a:schemeClr val="bg1"/>
                </a:solidFill>
                <a:latin typeface="Nexa Text" pitchFamily="2" charset="77"/>
                <a:cs typeface="Verdana"/>
              </a:rPr>
              <a:t>)</a:t>
            </a:r>
            <a:endParaRPr sz="1200" dirty="0">
              <a:solidFill>
                <a:schemeClr val="bg1"/>
              </a:solidFill>
              <a:latin typeface="Nexa Text" pitchFamily="2" charset="77"/>
              <a:cs typeface="Verdana"/>
            </a:endParaRPr>
          </a:p>
        </p:txBody>
      </p:sp>
      <p:sp>
        <p:nvSpPr>
          <p:cNvPr id="74" name="object 24">
            <a:extLst>
              <a:ext uri="{FF2B5EF4-FFF2-40B4-BE49-F238E27FC236}">
                <a16:creationId xmlns:a16="http://schemas.microsoft.com/office/drawing/2014/main" id="{D5BD20CD-C51B-C85C-804D-2070EFA3654D}"/>
              </a:ext>
            </a:extLst>
          </p:cNvPr>
          <p:cNvSpPr txBox="1"/>
          <p:nvPr/>
        </p:nvSpPr>
        <p:spPr>
          <a:xfrm>
            <a:off x="7031466" y="5769698"/>
            <a:ext cx="364490" cy="197490"/>
          </a:xfrm>
          <a:prstGeom prst="rect">
            <a:avLst/>
          </a:prstGeom>
        </p:spPr>
        <p:txBody>
          <a:bodyPr vert="horz" wrap="square" lIns="0" tIns="12700" rIns="0" bIns="0" rtlCol="0">
            <a:spAutoFit/>
          </a:bodyPr>
          <a:lstStyle/>
          <a:p>
            <a:pPr marL="12700">
              <a:lnSpc>
                <a:spcPct val="100000"/>
              </a:lnSpc>
              <a:spcBef>
                <a:spcPts val="100"/>
              </a:spcBef>
            </a:pPr>
            <a:r>
              <a:rPr lang="fr-FR" sz="1200" b="1" spc="-215" dirty="0">
                <a:gradFill>
                  <a:gsLst>
                    <a:gs pos="0">
                      <a:srgbClr val="87EFFF"/>
                    </a:gs>
                    <a:gs pos="100000">
                      <a:srgbClr val="4862AB"/>
                    </a:gs>
                  </a:gsLst>
                  <a:lin ang="10800000" scaled="0"/>
                </a:gradFill>
                <a:latin typeface="Verdana"/>
                <a:cs typeface="Verdana"/>
              </a:rPr>
              <a:t>20</a:t>
            </a:r>
            <a:r>
              <a:rPr sz="1200" b="1" spc="-140" dirty="0">
                <a:gradFill>
                  <a:gsLst>
                    <a:gs pos="0">
                      <a:srgbClr val="87EFFF"/>
                    </a:gs>
                    <a:gs pos="100000">
                      <a:srgbClr val="4862AB"/>
                    </a:gs>
                  </a:gsLst>
                  <a:lin ang="10800000" scaled="0"/>
                </a:gradFill>
                <a:latin typeface="Verdana"/>
                <a:cs typeface="Verdana"/>
              </a:rPr>
              <a:t> </a:t>
            </a:r>
            <a:r>
              <a:rPr sz="1200" b="1" spc="-25" dirty="0">
                <a:gradFill>
                  <a:gsLst>
                    <a:gs pos="0">
                      <a:srgbClr val="87EFFF"/>
                    </a:gs>
                    <a:gs pos="100000">
                      <a:srgbClr val="4862AB"/>
                    </a:gs>
                  </a:gsLst>
                  <a:lin ang="10800000" scaled="0"/>
                </a:gradFill>
                <a:latin typeface="Verdana"/>
                <a:cs typeface="Verdana"/>
              </a:rPr>
              <a:t>M</a:t>
            </a:r>
            <a:endParaRPr sz="1200" dirty="0">
              <a:gradFill>
                <a:gsLst>
                  <a:gs pos="0">
                    <a:srgbClr val="87EFFF"/>
                  </a:gs>
                  <a:gs pos="100000">
                    <a:srgbClr val="4862AB"/>
                  </a:gs>
                </a:gsLst>
                <a:lin ang="10800000" scaled="0"/>
              </a:gradFill>
              <a:latin typeface="Verdana"/>
              <a:cs typeface="Verdana"/>
            </a:endParaRPr>
          </a:p>
        </p:txBody>
      </p:sp>
      <p:graphicFrame>
        <p:nvGraphicFramePr>
          <p:cNvPr id="77" name="Graphique 76">
            <a:extLst>
              <a:ext uri="{FF2B5EF4-FFF2-40B4-BE49-F238E27FC236}">
                <a16:creationId xmlns:a16="http://schemas.microsoft.com/office/drawing/2014/main" id="{A38065C6-8AC8-A1E0-F61A-E269F2E88A55}"/>
              </a:ext>
            </a:extLst>
          </p:cNvPr>
          <p:cNvGraphicFramePr/>
          <p:nvPr>
            <p:extLst>
              <p:ext uri="{D42A27DB-BD31-4B8C-83A1-F6EECF244321}">
                <p14:modId xmlns:p14="http://schemas.microsoft.com/office/powerpoint/2010/main" val="3639010878"/>
              </p:ext>
            </p:extLst>
          </p:nvPr>
        </p:nvGraphicFramePr>
        <p:xfrm>
          <a:off x="6600693" y="2250877"/>
          <a:ext cx="3042477" cy="2028318"/>
        </p:xfrm>
        <a:graphic>
          <a:graphicData uri="http://schemas.openxmlformats.org/drawingml/2006/chart">
            <c:chart xmlns:c="http://schemas.openxmlformats.org/drawingml/2006/chart" xmlns:r="http://schemas.openxmlformats.org/officeDocument/2006/relationships" r:id="rId8"/>
          </a:graphicData>
        </a:graphic>
      </p:graphicFrame>
      <p:sp>
        <p:nvSpPr>
          <p:cNvPr id="60" name="object 63">
            <a:extLst>
              <a:ext uri="{FF2B5EF4-FFF2-40B4-BE49-F238E27FC236}">
                <a16:creationId xmlns:a16="http://schemas.microsoft.com/office/drawing/2014/main" id="{E6194DE4-1F39-BC96-FF2C-AD94056BCD40}"/>
              </a:ext>
            </a:extLst>
          </p:cNvPr>
          <p:cNvSpPr txBox="1"/>
          <p:nvPr/>
        </p:nvSpPr>
        <p:spPr>
          <a:xfrm>
            <a:off x="8547061" y="3205009"/>
            <a:ext cx="437515" cy="197490"/>
          </a:xfrm>
          <a:prstGeom prst="rect">
            <a:avLst/>
          </a:prstGeom>
        </p:spPr>
        <p:txBody>
          <a:bodyPr vert="horz" wrap="square" lIns="0" tIns="12700" rIns="0" bIns="0" rtlCol="0">
            <a:spAutoFit/>
          </a:bodyPr>
          <a:lstStyle/>
          <a:p>
            <a:pPr marL="12700">
              <a:lnSpc>
                <a:spcPct val="100000"/>
              </a:lnSpc>
              <a:spcBef>
                <a:spcPts val="100"/>
              </a:spcBef>
            </a:pPr>
            <a:r>
              <a:rPr sz="1200" b="1" spc="-35" dirty="0">
                <a:solidFill>
                  <a:srgbClr val="FFFFFF"/>
                </a:solidFill>
                <a:latin typeface="Tahoma"/>
                <a:cs typeface="Tahoma"/>
              </a:rPr>
              <a:t>1</a:t>
            </a:r>
            <a:r>
              <a:rPr lang="fr-FR" sz="1200" b="1" spc="-35" dirty="0">
                <a:solidFill>
                  <a:srgbClr val="FFFFFF"/>
                </a:solidFill>
                <a:latin typeface="Tahoma"/>
                <a:cs typeface="Tahoma"/>
              </a:rPr>
              <a:t>2</a:t>
            </a:r>
            <a:r>
              <a:rPr sz="1200" b="1" spc="-35" dirty="0">
                <a:solidFill>
                  <a:srgbClr val="FFFFFF"/>
                </a:solidFill>
                <a:latin typeface="Tahoma"/>
                <a:cs typeface="Tahoma"/>
              </a:rPr>
              <a:t>M€</a:t>
            </a:r>
            <a:endParaRPr sz="1200" dirty="0">
              <a:latin typeface="Tahoma"/>
              <a:cs typeface="Tahoma"/>
            </a:endParaRPr>
          </a:p>
        </p:txBody>
      </p:sp>
      <p:sp>
        <p:nvSpPr>
          <p:cNvPr id="70" name="object 63">
            <a:extLst>
              <a:ext uri="{FF2B5EF4-FFF2-40B4-BE49-F238E27FC236}">
                <a16:creationId xmlns:a16="http://schemas.microsoft.com/office/drawing/2014/main" id="{0F5602DB-3DB0-3D04-9EF1-B0E714E55109}"/>
              </a:ext>
            </a:extLst>
          </p:cNvPr>
          <p:cNvSpPr txBox="1"/>
          <p:nvPr/>
        </p:nvSpPr>
        <p:spPr>
          <a:xfrm>
            <a:off x="7107680" y="2771981"/>
            <a:ext cx="576551" cy="166712"/>
          </a:xfrm>
          <a:prstGeom prst="rect">
            <a:avLst/>
          </a:prstGeom>
        </p:spPr>
        <p:txBody>
          <a:bodyPr vert="horz" wrap="square" lIns="0" tIns="12700" rIns="0" bIns="0" rtlCol="0">
            <a:spAutoFit/>
          </a:bodyPr>
          <a:lstStyle/>
          <a:p>
            <a:pPr marL="12700">
              <a:lnSpc>
                <a:spcPct val="100000"/>
              </a:lnSpc>
              <a:spcBef>
                <a:spcPts val="100"/>
              </a:spcBef>
            </a:pPr>
            <a:r>
              <a:rPr sz="1000" b="1" spc="-35" dirty="0">
                <a:solidFill>
                  <a:srgbClr val="FFFFFF"/>
                </a:solidFill>
                <a:latin typeface="Nexa Text Heavy" pitchFamily="2" charset="77"/>
                <a:cs typeface="Tahoma"/>
              </a:rPr>
              <a:t>1</a:t>
            </a:r>
            <a:r>
              <a:rPr lang="fr-FR" sz="1000" b="1" spc="-35" dirty="0">
                <a:solidFill>
                  <a:srgbClr val="FFFFFF"/>
                </a:solidFill>
                <a:latin typeface="Nexa Text Heavy" pitchFamily="2" charset="77"/>
                <a:cs typeface="Tahoma"/>
              </a:rPr>
              <a:t>,5</a:t>
            </a:r>
            <a:r>
              <a:rPr sz="1000" b="1" spc="-35" dirty="0">
                <a:solidFill>
                  <a:srgbClr val="FFFFFF"/>
                </a:solidFill>
                <a:latin typeface="Nexa Text Heavy" pitchFamily="2" charset="77"/>
                <a:cs typeface="Tahoma"/>
              </a:rPr>
              <a:t>M€</a:t>
            </a:r>
            <a:endParaRPr sz="1000" b="1" dirty="0">
              <a:latin typeface="Nexa Text Heavy" pitchFamily="2" charset="77"/>
              <a:cs typeface="Tahoma"/>
            </a:endParaRPr>
          </a:p>
        </p:txBody>
      </p:sp>
      <p:sp>
        <p:nvSpPr>
          <p:cNvPr id="78" name="object 63">
            <a:extLst>
              <a:ext uri="{FF2B5EF4-FFF2-40B4-BE49-F238E27FC236}">
                <a16:creationId xmlns:a16="http://schemas.microsoft.com/office/drawing/2014/main" id="{B3DCCDED-390D-7CF0-3C44-154207017094}"/>
              </a:ext>
            </a:extLst>
          </p:cNvPr>
          <p:cNvSpPr txBox="1"/>
          <p:nvPr/>
        </p:nvSpPr>
        <p:spPr>
          <a:xfrm>
            <a:off x="7631456" y="2582049"/>
            <a:ext cx="576551" cy="166712"/>
          </a:xfrm>
          <a:prstGeom prst="rect">
            <a:avLst/>
          </a:prstGeom>
        </p:spPr>
        <p:txBody>
          <a:bodyPr vert="horz" wrap="square" lIns="0" tIns="12700" rIns="0" bIns="0" rtlCol="0">
            <a:spAutoFit/>
          </a:bodyPr>
          <a:lstStyle/>
          <a:p>
            <a:pPr marL="12700">
              <a:lnSpc>
                <a:spcPct val="100000"/>
              </a:lnSpc>
              <a:spcBef>
                <a:spcPts val="100"/>
              </a:spcBef>
            </a:pPr>
            <a:r>
              <a:rPr lang="fr-FR" sz="1000" b="1" spc="-35" dirty="0">
                <a:solidFill>
                  <a:srgbClr val="FFFFFF"/>
                </a:solidFill>
                <a:latin typeface="Nexa Text Heavy" pitchFamily="2" charset="77"/>
                <a:cs typeface="Tahoma"/>
              </a:rPr>
              <a:t>2</a:t>
            </a:r>
            <a:r>
              <a:rPr sz="1000" b="1" spc="-35" dirty="0">
                <a:solidFill>
                  <a:srgbClr val="FFFFFF"/>
                </a:solidFill>
                <a:latin typeface="Nexa Text Heavy" pitchFamily="2" charset="77"/>
                <a:cs typeface="Tahoma"/>
              </a:rPr>
              <a:t>M€</a:t>
            </a:r>
            <a:endParaRPr sz="1000" b="1" dirty="0">
              <a:latin typeface="Nexa Text Heavy" pitchFamily="2" charset="77"/>
              <a:cs typeface="Tahoma"/>
            </a:endParaRPr>
          </a:p>
        </p:txBody>
      </p:sp>
      <p:sp>
        <p:nvSpPr>
          <p:cNvPr id="79" name="object 63">
            <a:extLst>
              <a:ext uri="{FF2B5EF4-FFF2-40B4-BE49-F238E27FC236}">
                <a16:creationId xmlns:a16="http://schemas.microsoft.com/office/drawing/2014/main" id="{0E9F122C-3222-923F-32C5-3E11C48EB6EF}"/>
              </a:ext>
            </a:extLst>
          </p:cNvPr>
          <p:cNvSpPr txBox="1"/>
          <p:nvPr/>
        </p:nvSpPr>
        <p:spPr>
          <a:xfrm>
            <a:off x="7956263" y="2532662"/>
            <a:ext cx="576551" cy="166712"/>
          </a:xfrm>
          <a:prstGeom prst="rect">
            <a:avLst/>
          </a:prstGeom>
        </p:spPr>
        <p:txBody>
          <a:bodyPr vert="horz" wrap="square" lIns="0" tIns="12700" rIns="0" bIns="0" rtlCol="0">
            <a:spAutoFit/>
          </a:bodyPr>
          <a:lstStyle/>
          <a:p>
            <a:pPr marL="12700">
              <a:lnSpc>
                <a:spcPct val="100000"/>
              </a:lnSpc>
              <a:spcBef>
                <a:spcPts val="100"/>
              </a:spcBef>
            </a:pPr>
            <a:r>
              <a:rPr lang="fr-FR" sz="1000" b="1" spc="-35" dirty="0">
                <a:solidFill>
                  <a:srgbClr val="FFFFFF"/>
                </a:solidFill>
                <a:latin typeface="Nexa Text Heavy" pitchFamily="2" charset="77"/>
                <a:cs typeface="Tahoma"/>
              </a:rPr>
              <a:t>500K</a:t>
            </a:r>
            <a:r>
              <a:rPr sz="1000" b="1" spc="-35" dirty="0">
                <a:solidFill>
                  <a:srgbClr val="FFFFFF"/>
                </a:solidFill>
                <a:latin typeface="Nexa Text Heavy" pitchFamily="2" charset="77"/>
                <a:cs typeface="Tahoma"/>
              </a:rPr>
              <a:t>€</a:t>
            </a:r>
            <a:endParaRPr sz="1000" b="1" dirty="0">
              <a:latin typeface="Nexa Text Heavy" pitchFamily="2" charset="77"/>
              <a:cs typeface="Tahoma"/>
            </a:endParaRPr>
          </a:p>
        </p:txBody>
      </p:sp>
      <p:cxnSp>
        <p:nvCxnSpPr>
          <p:cNvPr id="81" name="Connecteur en angle 80">
            <a:extLst>
              <a:ext uri="{FF2B5EF4-FFF2-40B4-BE49-F238E27FC236}">
                <a16:creationId xmlns:a16="http://schemas.microsoft.com/office/drawing/2014/main" id="{D3D3CEC3-00B1-06A2-ECF5-8D2D05351959}"/>
              </a:ext>
            </a:extLst>
          </p:cNvPr>
          <p:cNvCxnSpPr>
            <a:cxnSpLocks/>
          </p:cNvCxnSpPr>
          <p:nvPr/>
        </p:nvCxnSpPr>
        <p:spPr>
          <a:xfrm rot="16200000" flipH="1">
            <a:off x="7580862" y="3658505"/>
            <a:ext cx="692407" cy="424118"/>
          </a:xfrm>
          <a:prstGeom prst="bentConnector3">
            <a:avLst>
              <a:gd name="adj1" fmla="val 100309"/>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Connecteur en angle 92">
            <a:extLst>
              <a:ext uri="{FF2B5EF4-FFF2-40B4-BE49-F238E27FC236}">
                <a16:creationId xmlns:a16="http://schemas.microsoft.com/office/drawing/2014/main" id="{9F1801EF-9121-5AB1-4040-FDB3A0AA0D85}"/>
              </a:ext>
            </a:extLst>
          </p:cNvPr>
          <p:cNvCxnSpPr>
            <a:cxnSpLocks/>
          </p:cNvCxnSpPr>
          <p:nvPr/>
        </p:nvCxnSpPr>
        <p:spPr>
          <a:xfrm rot="5400000" flipH="1" flipV="1">
            <a:off x="6688979" y="2616016"/>
            <a:ext cx="609707" cy="3"/>
          </a:xfrm>
          <a:prstGeom prst="bentConnector3">
            <a:avLst>
              <a:gd name="adj1" fmla="val 50000"/>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Connecteur en angle 94">
            <a:extLst>
              <a:ext uri="{FF2B5EF4-FFF2-40B4-BE49-F238E27FC236}">
                <a16:creationId xmlns:a16="http://schemas.microsoft.com/office/drawing/2014/main" id="{A16833F0-5011-13D5-1D28-9A68E94233D4}"/>
              </a:ext>
            </a:extLst>
          </p:cNvPr>
          <p:cNvCxnSpPr>
            <a:cxnSpLocks/>
          </p:cNvCxnSpPr>
          <p:nvPr/>
        </p:nvCxnSpPr>
        <p:spPr>
          <a:xfrm rot="5400000" flipH="1" flipV="1">
            <a:off x="7245931" y="2275194"/>
            <a:ext cx="609707" cy="3"/>
          </a:xfrm>
          <a:prstGeom prst="bentConnector3">
            <a:avLst>
              <a:gd name="adj1" fmla="val 50000"/>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Connecteur en angle 95">
            <a:extLst>
              <a:ext uri="{FF2B5EF4-FFF2-40B4-BE49-F238E27FC236}">
                <a16:creationId xmlns:a16="http://schemas.microsoft.com/office/drawing/2014/main" id="{C95D1390-64AD-3068-6C1C-76AFE17B330F}"/>
              </a:ext>
            </a:extLst>
          </p:cNvPr>
          <p:cNvCxnSpPr>
            <a:cxnSpLocks/>
          </p:cNvCxnSpPr>
          <p:nvPr/>
        </p:nvCxnSpPr>
        <p:spPr>
          <a:xfrm flipV="1">
            <a:off x="8124360" y="2145893"/>
            <a:ext cx="597158" cy="367654"/>
          </a:xfrm>
          <a:prstGeom prst="bentConnector3">
            <a:avLst>
              <a:gd name="adj1" fmla="val 1278"/>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23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71F26"/>
        </a:solidFill>
        <a:effectLst/>
      </p:bgPr>
    </p:bg>
    <p:spTree>
      <p:nvGrpSpPr>
        <p:cNvPr id="1" name=""/>
        <p:cNvGrpSpPr/>
        <p:nvPr/>
      </p:nvGrpSpPr>
      <p:grpSpPr>
        <a:xfrm>
          <a:off x="0" y="0"/>
          <a:ext cx="0" cy="0"/>
          <a:chOff x="0" y="0"/>
          <a:chExt cx="0" cy="0"/>
        </a:xfrm>
      </p:grpSpPr>
      <p:pic>
        <p:nvPicPr>
          <p:cNvPr id="2" name="Image 1" descr="Une image contenant personne, intérieur, femme&#10;&#10;Description générée automatiquement">
            <a:extLst>
              <a:ext uri="{FF2B5EF4-FFF2-40B4-BE49-F238E27FC236}">
                <a16:creationId xmlns:a16="http://schemas.microsoft.com/office/drawing/2014/main" id="{760473B5-CA80-C455-E3C1-B1AE65EF0D90}"/>
              </a:ext>
            </a:extLst>
          </p:cNvPr>
          <p:cNvPicPr>
            <a:picLocks noChangeAspect="1"/>
          </p:cNvPicPr>
          <p:nvPr/>
        </p:nvPicPr>
        <p:blipFill rotWithShape="1">
          <a:blip r:embed="rId3">
            <a:alphaModFix amt="10000"/>
          </a:blip>
          <a:srcRect l="6292" t="48785" r="14185" b="13715"/>
          <a:stretch/>
        </p:blipFill>
        <p:spPr>
          <a:xfrm>
            <a:off x="0" y="0"/>
            <a:ext cx="10691814" cy="7562850"/>
          </a:xfrm>
          <a:prstGeom prst="rect">
            <a:avLst/>
          </a:prstGeom>
        </p:spPr>
      </p:pic>
      <p:pic>
        <p:nvPicPr>
          <p:cNvPr id="16" name="Image 15">
            <a:extLst>
              <a:ext uri="{FF2B5EF4-FFF2-40B4-BE49-F238E27FC236}">
                <a16:creationId xmlns:a16="http://schemas.microsoft.com/office/drawing/2014/main" id="{8AAB75D7-E594-11AC-FBEF-7C88F6D9E7E0}"/>
              </a:ext>
            </a:extLst>
          </p:cNvPr>
          <p:cNvPicPr>
            <a:picLocks noChangeAspect="1"/>
          </p:cNvPicPr>
          <p:nvPr/>
        </p:nvPicPr>
        <p:blipFill rotWithShape="1">
          <a:blip r:embed="rId4"/>
          <a:srcRect t="21061" r="22435"/>
          <a:stretch/>
        </p:blipFill>
        <p:spPr>
          <a:xfrm>
            <a:off x="8721518" y="562"/>
            <a:ext cx="1970295" cy="1439396"/>
          </a:xfrm>
          <a:prstGeom prst="rect">
            <a:avLst/>
          </a:prstGeom>
        </p:spPr>
      </p:pic>
      <p:sp>
        <p:nvSpPr>
          <p:cNvPr id="18" name="ZoneTexte 17">
            <a:extLst>
              <a:ext uri="{FF2B5EF4-FFF2-40B4-BE49-F238E27FC236}">
                <a16:creationId xmlns:a16="http://schemas.microsoft.com/office/drawing/2014/main" id="{D9016DAC-1674-B47D-A463-94C50E38F138}"/>
              </a:ext>
            </a:extLst>
          </p:cNvPr>
          <p:cNvSpPr txBox="1"/>
          <p:nvPr/>
        </p:nvSpPr>
        <p:spPr>
          <a:xfrm>
            <a:off x="10052008" y="7053974"/>
            <a:ext cx="639805" cy="307731"/>
          </a:xfrm>
          <a:prstGeom prst="rect">
            <a:avLst/>
          </a:prstGeom>
          <a:noFill/>
        </p:spPr>
        <p:txBody>
          <a:bodyPr wrap="square" rtlCol="0">
            <a:spAutoFit/>
          </a:bodyPr>
          <a:lstStyle/>
          <a:p>
            <a:r>
              <a:rPr lang="fr-FR" sz="1400" dirty="0">
                <a:solidFill>
                  <a:schemeClr val="bg1"/>
                </a:solidFill>
                <a:latin typeface="Nexa Text" pitchFamily="2" charset="77"/>
              </a:rPr>
              <a:t>22</a:t>
            </a:r>
          </a:p>
        </p:txBody>
      </p:sp>
      <p:sp>
        <p:nvSpPr>
          <p:cNvPr id="14" name="object 2">
            <a:extLst>
              <a:ext uri="{FF2B5EF4-FFF2-40B4-BE49-F238E27FC236}">
                <a16:creationId xmlns:a16="http://schemas.microsoft.com/office/drawing/2014/main" id="{915528AB-B8E1-8016-59F1-3BB13A8D67CF}"/>
              </a:ext>
            </a:extLst>
          </p:cNvPr>
          <p:cNvSpPr txBox="1"/>
          <p:nvPr/>
        </p:nvSpPr>
        <p:spPr>
          <a:xfrm>
            <a:off x="760614" y="531911"/>
            <a:ext cx="4103584" cy="228234"/>
          </a:xfrm>
          <a:prstGeom prst="rect">
            <a:avLst/>
          </a:prstGeom>
        </p:spPr>
        <p:txBody>
          <a:bodyPr vert="horz" wrap="square" lIns="0" tIns="12698" rIns="0" bIns="0" rtlCol="0">
            <a:spAutoFit/>
          </a:bodyPr>
          <a:lstStyle/>
          <a:p>
            <a:pPr marL="12699">
              <a:spcBef>
                <a:spcPts val="100"/>
              </a:spcBef>
            </a:pPr>
            <a:r>
              <a:rPr lang="fr-FR" sz="1400" dirty="0">
                <a:solidFill>
                  <a:schemeClr val="bg1"/>
                </a:solidFill>
                <a:latin typeface="Nexa Text" pitchFamily="2" charset="77"/>
                <a:cs typeface="Verdana"/>
              </a:rPr>
              <a:t>LEGAL ENTITIES</a:t>
            </a:r>
          </a:p>
        </p:txBody>
      </p:sp>
      <p:sp>
        <p:nvSpPr>
          <p:cNvPr id="9" name="object 2">
            <a:extLst>
              <a:ext uri="{FF2B5EF4-FFF2-40B4-BE49-F238E27FC236}">
                <a16:creationId xmlns:a16="http://schemas.microsoft.com/office/drawing/2014/main" id="{D53DAE34-41DC-BB53-ACF9-4C9E8C84E070}"/>
              </a:ext>
            </a:extLst>
          </p:cNvPr>
          <p:cNvSpPr txBox="1"/>
          <p:nvPr/>
        </p:nvSpPr>
        <p:spPr>
          <a:xfrm>
            <a:off x="760615" y="764044"/>
            <a:ext cx="4405918" cy="505265"/>
          </a:xfrm>
          <a:prstGeom prst="rect">
            <a:avLst/>
          </a:prstGeom>
        </p:spPr>
        <p:txBody>
          <a:bodyPr vert="horz" wrap="square" lIns="0" tIns="12698" rIns="0" bIns="0" rtlCol="0">
            <a:spAutoFit/>
          </a:bodyPr>
          <a:lstStyle/>
          <a:p>
            <a:pPr marL="12699">
              <a:spcBef>
                <a:spcPts val="100"/>
              </a:spcBef>
            </a:pPr>
            <a:r>
              <a:rPr lang="fr-FR" sz="3200" b="1" dirty="0">
                <a:solidFill>
                  <a:schemeClr val="bg1"/>
                </a:solidFill>
                <a:latin typeface="Nexa Text Extra Bold Italic" pitchFamily="2" charset="77"/>
                <a:cs typeface="Verdana"/>
              </a:rPr>
              <a:t>LEGAL ENTITIES</a:t>
            </a:r>
          </a:p>
        </p:txBody>
      </p:sp>
      <p:sp>
        <p:nvSpPr>
          <p:cNvPr id="10" name="Rectangle 9">
            <a:extLst>
              <a:ext uri="{FF2B5EF4-FFF2-40B4-BE49-F238E27FC236}">
                <a16:creationId xmlns:a16="http://schemas.microsoft.com/office/drawing/2014/main" id="{5AE81E67-9B84-3F36-AC18-E3152CA490D2}"/>
              </a:ext>
            </a:extLst>
          </p:cNvPr>
          <p:cNvSpPr/>
          <p:nvPr/>
        </p:nvSpPr>
        <p:spPr>
          <a:xfrm rot="10800000">
            <a:off x="760601" y="1269306"/>
            <a:ext cx="4405917" cy="84489"/>
          </a:xfrm>
          <a:prstGeom prst="rect">
            <a:avLst/>
          </a:prstGeom>
          <a:gradFill>
            <a:gsLst>
              <a:gs pos="0">
                <a:srgbClr val="87EFFF"/>
              </a:gs>
              <a:gs pos="100000">
                <a:srgbClr val="4862A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36588682-99D5-8B24-EF2E-A677B6AE308E}"/>
              </a:ext>
            </a:extLst>
          </p:cNvPr>
          <p:cNvSpPr txBox="1"/>
          <p:nvPr/>
        </p:nvSpPr>
        <p:spPr>
          <a:xfrm>
            <a:off x="656513" y="1619334"/>
            <a:ext cx="9216691" cy="861774"/>
          </a:xfrm>
          <a:prstGeom prst="rect">
            <a:avLst/>
          </a:prstGeom>
          <a:noFill/>
        </p:spPr>
        <p:txBody>
          <a:bodyPr wrap="square">
            <a:spAutoFit/>
          </a:bodyPr>
          <a:lstStyle/>
          <a:p>
            <a:r>
              <a:rPr lang="en-US" sz="1000" dirty="0">
                <a:solidFill>
                  <a:schemeClr val="bg1"/>
                </a:solidFill>
                <a:latin typeface="Nexa Text" pitchFamily="2" charset="77"/>
              </a:rPr>
              <a:t>The </a:t>
            </a:r>
            <a:r>
              <a:rPr lang="en-US" sz="1000" dirty="0" err="1">
                <a:solidFill>
                  <a:schemeClr val="bg1"/>
                </a:solidFill>
                <a:latin typeface="Nexa Text" pitchFamily="2" charset="77"/>
              </a:rPr>
              <a:t>NowBrains</a:t>
            </a:r>
            <a:r>
              <a:rPr lang="en-US" sz="1000" dirty="0">
                <a:solidFill>
                  <a:schemeClr val="bg1"/>
                </a:solidFill>
                <a:latin typeface="Nexa Text" pitchFamily="2" charset="77"/>
              </a:rPr>
              <a:t> group was initially formed through IT outsourcing services and later expanded into complementary activities to provide value around the information system. In order to meet client needs and accelerate growth, the development led to the opening of branches in different regions of France. Each branch is a legal entity connected to the group and managed by a director associated with the results of their region. To oversee the complementary activities, other entities were created, with each activity having its own legal structure. Depending on the services subscribed to in a contract with the group, multiple entities are involved in the billing process. Here is a comprehensive representation of the entities that make up the group.</a:t>
            </a:r>
            <a:endParaRPr lang="fr-FR" sz="1000" dirty="0">
              <a:solidFill>
                <a:schemeClr val="bg1"/>
              </a:solidFill>
              <a:latin typeface="Nexa Text" pitchFamily="2" charset="77"/>
            </a:endParaRPr>
          </a:p>
        </p:txBody>
      </p:sp>
      <p:pic>
        <p:nvPicPr>
          <p:cNvPr id="4" name="Image 3">
            <a:extLst>
              <a:ext uri="{FF2B5EF4-FFF2-40B4-BE49-F238E27FC236}">
                <a16:creationId xmlns:a16="http://schemas.microsoft.com/office/drawing/2014/main" id="{35F0E466-8A3F-1343-9C75-B0697B9CE8E9}"/>
              </a:ext>
            </a:extLst>
          </p:cNvPr>
          <p:cNvPicPr>
            <a:picLocks noChangeAspect="1"/>
          </p:cNvPicPr>
          <p:nvPr/>
        </p:nvPicPr>
        <p:blipFill>
          <a:blip r:embed="rId5"/>
          <a:stretch>
            <a:fillRect/>
          </a:stretch>
        </p:blipFill>
        <p:spPr>
          <a:xfrm>
            <a:off x="760600" y="3026365"/>
            <a:ext cx="9112603" cy="3802978"/>
          </a:xfrm>
          <a:prstGeom prst="rect">
            <a:avLst/>
          </a:prstGeom>
        </p:spPr>
      </p:pic>
    </p:spTree>
    <p:extLst>
      <p:ext uri="{BB962C8B-B14F-4D97-AF65-F5344CB8AC3E}">
        <p14:creationId xmlns:p14="http://schemas.microsoft.com/office/powerpoint/2010/main" val="2716494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71F26"/>
        </a:solidFill>
        <a:effectLst/>
      </p:bgPr>
    </p:bg>
    <p:spTree>
      <p:nvGrpSpPr>
        <p:cNvPr id="1" name=""/>
        <p:cNvGrpSpPr/>
        <p:nvPr/>
      </p:nvGrpSpPr>
      <p:grpSpPr>
        <a:xfrm>
          <a:off x="0" y="0"/>
          <a:ext cx="0" cy="0"/>
          <a:chOff x="0" y="0"/>
          <a:chExt cx="0" cy="0"/>
        </a:xfrm>
      </p:grpSpPr>
      <p:sp>
        <p:nvSpPr>
          <p:cNvPr id="10" name="object 3">
            <a:extLst>
              <a:ext uri="{FF2B5EF4-FFF2-40B4-BE49-F238E27FC236}">
                <a16:creationId xmlns:a16="http://schemas.microsoft.com/office/drawing/2014/main" id="{8D2828AE-7842-8227-C588-6902A834EBF1}"/>
              </a:ext>
            </a:extLst>
          </p:cNvPr>
          <p:cNvSpPr txBox="1">
            <a:spLocks noGrp="1"/>
          </p:cNvSpPr>
          <p:nvPr>
            <p:ph type="title"/>
          </p:nvPr>
        </p:nvSpPr>
        <p:spPr>
          <a:xfrm>
            <a:off x="760615" y="1915208"/>
            <a:ext cx="9291392" cy="359840"/>
          </a:xfrm>
          <a:prstGeom prst="rect">
            <a:avLst/>
          </a:prstGeom>
        </p:spPr>
        <p:txBody>
          <a:bodyPr vert="horz" wrap="square" lIns="0" tIns="12698" rIns="0" bIns="0" rtlCol="0" anchor="ctr">
            <a:spAutoFit/>
          </a:bodyPr>
          <a:lstStyle/>
          <a:p>
            <a:pPr marL="12699" marR="5079">
              <a:lnSpc>
                <a:spcPct val="105600"/>
              </a:lnSpc>
              <a:spcBef>
                <a:spcPts val="100"/>
              </a:spcBef>
            </a:pPr>
            <a:r>
              <a:rPr lang="en-US" sz="2200" dirty="0">
                <a:solidFill>
                  <a:schemeClr val="bg1"/>
                </a:solidFill>
                <a:latin typeface="Nexa Text Heavy Italic" pitchFamily="2" charset="77"/>
                <a:cs typeface="Verdana"/>
              </a:rPr>
              <a:t>CONSULTING AND SUPPORT FOR DIGITAL GROWTH</a:t>
            </a:r>
            <a:endParaRPr lang="fr-FR" sz="2200" dirty="0">
              <a:solidFill>
                <a:schemeClr val="bg1"/>
              </a:solidFill>
              <a:latin typeface="Nexa Text Heavy Italic" pitchFamily="2" charset="77"/>
              <a:cs typeface="Verdana"/>
            </a:endParaRPr>
          </a:p>
        </p:txBody>
      </p:sp>
      <p:sp>
        <p:nvSpPr>
          <p:cNvPr id="11" name="Espace réservé du contenu 2">
            <a:extLst>
              <a:ext uri="{FF2B5EF4-FFF2-40B4-BE49-F238E27FC236}">
                <a16:creationId xmlns:a16="http://schemas.microsoft.com/office/drawing/2014/main" id="{9751E1A4-763D-2944-7015-8AA6F5003C6A}"/>
              </a:ext>
            </a:extLst>
          </p:cNvPr>
          <p:cNvSpPr txBox="1">
            <a:spLocks/>
          </p:cNvSpPr>
          <p:nvPr/>
        </p:nvSpPr>
        <p:spPr>
          <a:xfrm>
            <a:off x="700209" y="2842756"/>
            <a:ext cx="9291392" cy="387740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r>
              <a:rPr lang="en-US" sz="1200" kern="0" dirty="0">
                <a:solidFill>
                  <a:schemeClr val="bg1"/>
                </a:solidFill>
                <a:latin typeface="Nexa Text Book" pitchFamily="2" charset="77"/>
                <a:ea typeface="Calibri" panose="020F0502020204030204" pitchFamily="34" charset="0"/>
                <a:cs typeface="Times New Roman" panose="02020603050405020304" pitchFamily="18" charset="0"/>
              </a:rPr>
              <a:t>Technology, far from distancing us, contributes to our sense of cohesion. It revolutionizes the business world and disrupts the practices of our clients, both in their professional activities and in their relationships with customers, suppliers, and employees.</a:t>
            </a:r>
          </a:p>
          <a:p>
            <a:pPr algn="just"/>
            <a:endParaRPr lang="en-US" sz="1200" kern="0" dirty="0">
              <a:solidFill>
                <a:schemeClr val="bg1"/>
              </a:solidFill>
              <a:latin typeface="Nexa Text Book" pitchFamily="2" charset="77"/>
              <a:ea typeface="Calibri" panose="020F0502020204030204" pitchFamily="34" charset="0"/>
              <a:cs typeface="Times New Roman" panose="02020603050405020304" pitchFamily="18" charset="0"/>
            </a:endParaRPr>
          </a:p>
          <a:p>
            <a:pPr algn="just"/>
            <a:r>
              <a:rPr lang="en-US" sz="1200" kern="0" dirty="0">
                <a:solidFill>
                  <a:schemeClr val="bg1"/>
                </a:solidFill>
                <a:latin typeface="Nexa Text Book" pitchFamily="2" charset="77"/>
                <a:ea typeface="Calibri" panose="020F0502020204030204" pitchFamily="34" charset="0"/>
                <a:cs typeface="Times New Roman" panose="02020603050405020304" pitchFamily="18" charset="0"/>
              </a:rPr>
              <a:t>The Information System, at the core of the company, is no longer just a technical matter but a key strategic issue.</a:t>
            </a:r>
          </a:p>
          <a:p>
            <a:pPr algn="just"/>
            <a:endParaRPr lang="en-US" sz="1200" kern="0" dirty="0">
              <a:solidFill>
                <a:schemeClr val="bg1"/>
              </a:solidFill>
              <a:latin typeface="Nexa Text Book" pitchFamily="2" charset="77"/>
              <a:ea typeface="Calibri" panose="020F0502020204030204" pitchFamily="34" charset="0"/>
              <a:cs typeface="Times New Roman" panose="02020603050405020304" pitchFamily="18" charset="0"/>
            </a:endParaRPr>
          </a:p>
          <a:p>
            <a:pPr algn="just"/>
            <a:r>
              <a:rPr lang="en-US" sz="1200" kern="0" dirty="0">
                <a:solidFill>
                  <a:schemeClr val="bg1"/>
                </a:solidFill>
                <a:latin typeface="Nexa Text Book" pitchFamily="2" charset="77"/>
                <a:ea typeface="Calibri" panose="020F0502020204030204" pitchFamily="34" charset="0"/>
                <a:cs typeface="Times New Roman" panose="02020603050405020304" pitchFamily="18" charset="0"/>
              </a:rPr>
              <a:t>As you have understood, digital transformation is a major challenge for SMEs and ETIs. In order to drive company growth, the IT system must align with the strategy, taking into account business and operational challenges.</a:t>
            </a:r>
          </a:p>
          <a:p>
            <a:pPr algn="just"/>
            <a:endParaRPr lang="en-US" sz="1200" kern="0" dirty="0">
              <a:solidFill>
                <a:schemeClr val="bg1"/>
              </a:solidFill>
              <a:latin typeface="Nexa Text Book" pitchFamily="2" charset="77"/>
              <a:ea typeface="Calibri" panose="020F0502020204030204" pitchFamily="34" charset="0"/>
              <a:cs typeface="Times New Roman" panose="02020603050405020304" pitchFamily="18" charset="0"/>
            </a:endParaRPr>
          </a:p>
          <a:p>
            <a:pPr algn="just"/>
            <a:r>
              <a:rPr lang="en-US" sz="1200" kern="0" dirty="0">
                <a:solidFill>
                  <a:schemeClr val="bg1"/>
                </a:solidFill>
                <a:latin typeface="Nexa Text Book" pitchFamily="2" charset="77"/>
                <a:ea typeface="Calibri" panose="020F0502020204030204" pitchFamily="34" charset="0"/>
                <a:cs typeface="Times New Roman" panose="02020603050405020304" pitchFamily="18" charset="0"/>
              </a:rPr>
              <a:t>We have built </a:t>
            </a:r>
            <a:r>
              <a:rPr lang="en-US" sz="1200" kern="0" dirty="0" err="1">
                <a:solidFill>
                  <a:schemeClr val="bg1"/>
                </a:solidFill>
                <a:latin typeface="Nexa Text Book" pitchFamily="2" charset="77"/>
                <a:ea typeface="Calibri" panose="020F0502020204030204" pitchFamily="34" charset="0"/>
                <a:cs typeface="Times New Roman" panose="02020603050405020304" pitchFamily="18" charset="0"/>
              </a:rPr>
              <a:t>NowBrains</a:t>
            </a:r>
            <a:r>
              <a:rPr lang="en-US" sz="1200" kern="0" dirty="0">
                <a:solidFill>
                  <a:schemeClr val="bg1"/>
                </a:solidFill>
                <a:latin typeface="Nexa Text Book" pitchFamily="2" charset="77"/>
                <a:ea typeface="Calibri" panose="020F0502020204030204" pitchFamily="34" charset="0"/>
                <a:cs typeface="Times New Roman" panose="02020603050405020304" pitchFamily="18" charset="0"/>
              </a:rPr>
              <a:t> Group on this realization and have implemented this vision within our own organization. For over 20 years, we have been supporting companies in accelerating their potential and growth through IT outsourcing, digital strategy, IT development, and security.</a:t>
            </a:r>
          </a:p>
          <a:p>
            <a:pPr algn="just"/>
            <a:endParaRPr lang="en-US" sz="1200" kern="0" dirty="0">
              <a:solidFill>
                <a:schemeClr val="bg1"/>
              </a:solidFill>
              <a:latin typeface="Nexa Text Book" pitchFamily="2" charset="77"/>
              <a:ea typeface="Calibri" panose="020F0502020204030204" pitchFamily="34" charset="0"/>
              <a:cs typeface="Times New Roman" panose="02020603050405020304" pitchFamily="18" charset="0"/>
            </a:endParaRPr>
          </a:p>
          <a:p>
            <a:pPr algn="just"/>
            <a:r>
              <a:rPr lang="en-US" sz="1200" kern="0" dirty="0">
                <a:solidFill>
                  <a:schemeClr val="bg1"/>
                </a:solidFill>
                <a:latin typeface="Nexa Text Book" pitchFamily="2" charset="77"/>
                <a:ea typeface="Calibri" panose="020F0502020204030204" pitchFamily="34" charset="0"/>
                <a:cs typeface="Times New Roman" panose="02020603050405020304" pitchFamily="18" charset="0"/>
              </a:rPr>
              <a:t>The complementarity of our various professions provides us with a 360° understanding of business, human, and technical challenges. Creating value around the IT system is accompanied by CSR (Corporate Social Responsibility) challenges.</a:t>
            </a:r>
          </a:p>
          <a:p>
            <a:pPr algn="just"/>
            <a:endParaRPr lang="en-US" sz="1200" kern="0" dirty="0">
              <a:solidFill>
                <a:schemeClr val="bg1"/>
              </a:solidFill>
              <a:latin typeface="Nexa Text Book" pitchFamily="2" charset="77"/>
              <a:ea typeface="Calibri" panose="020F0502020204030204" pitchFamily="34" charset="0"/>
              <a:cs typeface="Times New Roman" panose="02020603050405020304" pitchFamily="18" charset="0"/>
            </a:endParaRPr>
          </a:p>
          <a:p>
            <a:pPr algn="just"/>
            <a:r>
              <a:rPr lang="en-US" sz="1200" kern="0" dirty="0">
                <a:solidFill>
                  <a:schemeClr val="bg1"/>
                </a:solidFill>
                <a:latin typeface="Nexa Text Book" pitchFamily="2" charset="77"/>
                <a:ea typeface="Calibri" panose="020F0502020204030204" pitchFamily="34" charset="0"/>
                <a:cs typeface="Times New Roman" panose="02020603050405020304" pitchFamily="18" charset="0"/>
              </a:rPr>
              <a:t>Recognizing that collective effort is required to address current challenges and prepare for the future, we are committed to a more responsible digital approach and actively participate with all our resources. It is essential to bring meaning to our teams, our organization, and our clients. This seamless connection enables us to collectively press the keys of a keyboard with multiple functionalities: efficiency, inclusivity, sustainability, and fulfillment.</a:t>
            </a:r>
          </a:p>
          <a:p>
            <a:pPr algn="just"/>
            <a:endParaRPr lang="en-US" sz="1200" kern="0" dirty="0">
              <a:solidFill>
                <a:schemeClr val="bg1"/>
              </a:solidFill>
              <a:latin typeface="Nexa Text Book" pitchFamily="2" charset="77"/>
              <a:ea typeface="Calibri" panose="020F0502020204030204" pitchFamily="34" charset="0"/>
              <a:cs typeface="Times New Roman" panose="02020603050405020304" pitchFamily="18" charset="0"/>
            </a:endParaRPr>
          </a:p>
          <a:p>
            <a:pPr algn="just"/>
            <a:r>
              <a:rPr lang="en-US" sz="1200" kern="0" dirty="0">
                <a:solidFill>
                  <a:schemeClr val="bg1"/>
                </a:solidFill>
                <a:latin typeface="Nexa Text Book" pitchFamily="2" charset="77"/>
                <a:ea typeface="Calibri" panose="020F0502020204030204" pitchFamily="34" charset="0"/>
                <a:cs typeface="Times New Roman" panose="02020603050405020304" pitchFamily="18" charset="0"/>
              </a:rPr>
              <a:t>Anchored in our DNA, our pragmatic approach will leave its mark on the world of tomorrow.</a:t>
            </a:r>
            <a:endParaRPr lang="fr-FR" sz="1200" kern="0" dirty="0">
              <a:solidFill>
                <a:schemeClr val="bg1"/>
              </a:solidFill>
              <a:latin typeface="Nexa Text Book" pitchFamily="2" charset="77"/>
              <a:ea typeface="Calibri" panose="020F0502020204030204" pitchFamily="34" charset="0"/>
              <a:cs typeface="Times New Roman" panose="02020603050405020304" pitchFamily="18" charset="0"/>
            </a:endParaRPr>
          </a:p>
        </p:txBody>
      </p:sp>
      <p:sp>
        <p:nvSpPr>
          <p:cNvPr id="12" name="object 2">
            <a:extLst>
              <a:ext uri="{FF2B5EF4-FFF2-40B4-BE49-F238E27FC236}">
                <a16:creationId xmlns:a16="http://schemas.microsoft.com/office/drawing/2014/main" id="{B3AB30FD-1EE9-7BE4-5714-354CC00FE3F6}"/>
              </a:ext>
            </a:extLst>
          </p:cNvPr>
          <p:cNvSpPr txBox="1"/>
          <p:nvPr/>
        </p:nvSpPr>
        <p:spPr>
          <a:xfrm>
            <a:off x="717082" y="528238"/>
            <a:ext cx="1970295" cy="505265"/>
          </a:xfrm>
          <a:prstGeom prst="rect">
            <a:avLst/>
          </a:prstGeom>
        </p:spPr>
        <p:txBody>
          <a:bodyPr vert="horz" wrap="square" lIns="0" tIns="12698" rIns="0" bIns="0" rtlCol="0">
            <a:spAutoFit/>
          </a:bodyPr>
          <a:lstStyle/>
          <a:p>
            <a:pPr marL="12699">
              <a:spcBef>
                <a:spcPts val="100"/>
              </a:spcBef>
            </a:pPr>
            <a:r>
              <a:rPr sz="3200" dirty="0">
                <a:solidFill>
                  <a:schemeClr val="bg1"/>
                </a:solidFill>
                <a:latin typeface="Nexa Text Extra Bold Italic" pitchFamily="2" charset="77"/>
                <a:cs typeface="Verdana"/>
              </a:rPr>
              <a:t>ÉDIT</a:t>
            </a:r>
            <a:r>
              <a:rPr lang="fr-FR" sz="3200" dirty="0">
                <a:solidFill>
                  <a:schemeClr val="bg1"/>
                </a:solidFill>
                <a:latin typeface="Nexa Text Extra Bold Italic" pitchFamily="2" charset="77"/>
                <a:cs typeface="Verdana"/>
              </a:rPr>
              <a:t>O</a:t>
            </a:r>
            <a:endParaRPr sz="3200" dirty="0">
              <a:solidFill>
                <a:schemeClr val="bg1"/>
              </a:solidFill>
              <a:latin typeface="Nexa Text Extra Bold Italic" pitchFamily="2" charset="77"/>
              <a:cs typeface="Verdana"/>
            </a:endParaRPr>
          </a:p>
        </p:txBody>
      </p:sp>
      <p:sp>
        <p:nvSpPr>
          <p:cNvPr id="13" name="Rectangle 12">
            <a:extLst>
              <a:ext uri="{FF2B5EF4-FFF2-40B4-BE49-F238E27FC236}">
                <a16:creationId xmlns:a16="http://schemas.microsoft.com/office/drawing/2014/main" id="{6E5BC5CE-7006-2219-035C-F06BFC14CB40}"/>
              </a:ext>
            </a:extLst>
          </p:cNvPr>
          <p:cNvSpPr/>
          <p:nvPr/>
        </p:nvSpPr>
        <p:spPr>
          <a:xfrm rot="10800000">
            <a:off x="760615" y="1025864"/>
            <a:ext cx="1226934" cy="92130"/>
          </a:xfrm>
          <a:prstGeom prst="rect">
            <a:avLst/>
          </a:prstGeom>
          <a:gradFill>
            <a:gsLst>
              <a:gs pos="0">
                <a:srgbClr val="87EFFF"/>
              </a:gs>
              <a:gs pos="100000">
                <a:srgbClr val="4862A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a:extLst>
              <a:ext uri="{FF2B5EF4-FFF2-40B4-BE49-F238E27FC236}">
                <a16:creationId xmlns:a16="http://schemas.microsoft.com/office/drawing/2014/main" id="{8AAB75D7-E594-11AC-FBEF-7C88F6D9E7E0}"/>
              </a:ext>
            </a:extLst>
          </p:cNvPr>
          <p:cNvPicPr>
            <a:picLocks noChangeAspect="1"/>
          </p:cNvPicPr>
          <p:nvPr/>
        </p:nvPicPr>
        <p:blipFill rotWithShape="1">
          <a:blip r:embed="rId3"/>
          <a:srcRect t="21061" r="22435"/>
          <a:stretch/>
        </p:blipFill>
        <p:spPr>
          <a:xfrm>
            <a:off x="8721518" y="562"/>
            <a:ext cx="1970295" cy="1439396"/>
          </a:xfrm>
          <a:prstGeom prst="rect">
            <a:avLst/>
          </a:prstGeom>
        </p:spPr>
      </p:pic>
      <p:sp>
        <p:nvSpPr>
          <p:cNvPr id="18" name="ZoneTexte 17">
            <a:extLst>
              <a:ext uri="{FF2B5EF4-FFF2-40B4-BE49-F238E27FC236}">
                <a16:creationId xmlns:a16="http://schemas.microsoft.com/office/drawing/2014/main" id="{D9016DAC-1674-B47D-A463-94C50E38F138}"/>
              </a:ext>
            </a:extLst>
          </p:cNvPr>
          <p:cNvSpPr txBox="1"/>
          <p:nvPr/>
        </p:nvSpPr>
        <p:spPr>
          <a:xfrm>
            <a:off x="10052008" y="7053974"/>
            <a:ext cx="639805" cy="307731"/>
          </a:xfrm>
          <a:prstGeom prst="rect">
            <a:avLst/>
          </a:prstGeom>
          <a:noFill/>
        </p:spPr>
        <p:txBody>
          <a:bodyPr wrap="square" rtlCol="0">
            <a:spAutoFit/>
          </a:bodyPr>
          <a:lstStyle/>
          <a:p>
            <a:r>
              <a:rPr lang="fr-FR" sz="1400" dirty="0">
                <a:solidFill>
                  <a:schemeClr val="bg1"/>
                </a:solidFill>
                <a:latin typeface="Nexa Text" pitchFamily="2" charset="77"/>
              </a:rPr>
              <a:t>2</a:t>
            </a:r>
          </a:p>
        </p:txBody>
      </p:sp>
      <p:pic>
        <p:nvPicPr>
          <p:cNvPr id="3" name="Image 2" descr="Une image contenant personne, intérieur, femme&#10;&#10;Description générée automatiquement">
            <a:extLst>
              <a:ext uri="{FF2B5EF4-FFF2-40B4-BE49-F238E27FC236}">
                <a16:creationId xmlns:a16="http://schemas.microsoft.com/office/drawing/2014/main" id="{F384207F-0074-CB0F-3B0C-668F7C34AA39}"/>
              </a:ext>
            </a:extLst>
          </p:cNvPr>
          <p:cNvPicPr>
            <a:picLocks noChangeAspect="1"/>
          </p:cNvPicPr>
          <p:nvPr/>
        </p:nvPicPr>
        <p:blipFill rotWithShape="1">
          <a:blip r:embed="rId4">
            <a:alphaModFix amt="10000"/>
          </a:blip>
          <a:srcRect l="6292" t="48785" r="14185" b="13715"/>
          <a:stretch/>
        </p:blipFill>
        <p:spPr>
          <a:xfrm>
            <a:off x="-2" y="-562"/>
            <a:ext cx="10691814" cy="7562850"/>
          </a:xfrm>
          <a:prstGeom prst="rect">
            <a:avLst/>
          </a:prstGeom>
        </p:spPr>
      </p:pic>
    </p:spTree>
    <p:extLst>
      <p:ext uri="{BB962C8B-B14F-4D97-AF65-F5344CB8AC3E}">
        <p14:creationId xmlns:p14="http://schemas.microsoft.com/office/powerpoint/2010/main" val="966008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71F26"/>
        </a:solidFill>
        <a:effectLst/>
      </p:bgPr>
    </p:bg>
    <p:spTree>
      <p:nvGrpSpPr>
        <p:cNvPr id="1" name=""/>
        <p:cNvGrpSpPr/>
        <p:nvPr/>
      </p:nvGrpSpPr>
      <p:grpSpPr>
        <a:xfrm>
          <a:off x="0" y="0"/>
          <a:ext cx="0" cy="0"/>
          <a:chOff x="0" y="0"/>
          <a:chExt cx="0" cy="0"/>
        </a:xfrm>
      </p:grpSpPr>
      <p:pic>
        <p:nvPicPr>
          <p:cNvPr id="2" name="Image 1" descr="Une image contenant personne, intérieur, femme&#10;&#10;Description générée automatiquement">
            <a:extLst>
              <a:ext uri="{FF2B5EF4-FFF2-40B4-BE49-F238E27FC236}">
                <a16:creationId xmlns:a16="http://schemas.microsoft.com/office/drawing/2014/main" id="{E09DE811-E7EB-30C5-A4C5-B8698ADBCCA3}"/>
              </a:ext>
            </a:extLst>
          </p:cNvPr>
          <p:cNvPicPr>
            <a:picLocks noChangeAspect="1"/>
          </p:cNvPicPr>
          <p:nvPr/>
        </p:nvPicPr>
        <p:blipFill rotWithShape="1">
          <a:blip r:embed="rId3">
            <a:alphaModFix amt="10000"/>
          </a:blip>
          <a:srcRect l="6292" t="48785" r="14185" b="13715"/>
          <a:stretch/>
        </p:blipFill>
        <p:spPr>
          <a:xfrm>
            <a:off x="0" y="0"/>
            <a:ext cx="10691814" cy="7562850"/>
          </a:xfrm>
          <a:prstGeom prst="rect">
            <a:avLst/>
          </a:prstGeom>
        </p:spPr>
      </p:pic>
      <p:pic>
        <p:nvPicPr>
          <p:cNvPr id="16" name="Image 15">
            <a:extLst>
              <a:ext uri="{FF2B5EF4-FFF2-40B4-BE49-F238E27FC236}">
                <a16:creationId xmlns:a16="http://schemas.microsoft.com/office/drawing/2014/main" id="{8AAB75D7-E594-11AC-FBEF-7C88F6D9E7E0}"/>
              </a:ext>
            </a:extLst>
          </p:cNvPr>
          <p:cNvPicPr>
            <a:picLocks noChangeAspect="1"/>
          </p:cNvPicPr>
          <p:nvPr/>
        </p:nvPicPr>
        <p:blipFill rotWithShape="1">
          <a:blip r:embed="rId4"/>
          <a:srcRect t="21061" r="22435"/>
          <a:stretch/>
        </p:blipFill>
        <p:spPr>
          <a:xfrm>
            <a:off x="8721518" y="562"/>
            <a:ext cx="1970295" cy="1439396"/>
          </a:xfrm>
          <a:prstGeom prst="rect">
            <a:avLst/>
          </a:prstGeom>
        </p:spPr>
      </p:pic>
      <p:sp>
        <p:nvSpPr>
          <p:cNvPr id="18" name="ZoneTexte 17">
            <a:extLst>
              <a:ext uri="{FF2B5EF4-FFF2-40B4-BE49-F238E27FC236}">
                <a16:creationId xmlns:a16="http://schemas.microsoft.com/office/drawing/2014/main" id="{D9016DAC-1674-B47D-A463-94C50E38F138}"/>
              </a:ext>
            </a:extLst>
          </p:cNvPr>
          <p:cNvSpPr txBox="1"/>
          <p:nvPr/>
        </p:nvSpPr>
        <p:spPr>
          <a:xfrm>
            <a:off x="10052008" y="7053974"/>
            <a:ext cx="639805" cy="307731"/>
          </a:xfrm>
          <a:prstGeom prst="rect">
            <a:avLst/>
          </a:prstGeom>
          <a:noFill/>
        </p:spPr>
        <p:txBody>
          <a:bodyPr wrap="square" rtlCol="0">
            <a:spAutoFit/>
          </a:bodyPr>
          <a:lstStyle/>
          <a:p>
            <a:r>
              <a:rPr lang="fr-FR" sz="1400" dirty="0">
                <a:solidFill>
                  <a:srgbClr val="171F26"/>
                </a:solidFill>
                <a:latin typeface="Nexa Text" pitchFamily="2" charset="77"/>
              </a:rPr>
              <a:t>23</a:t>
            </a:r>
          </a:p>
        </p:txBody>
      </p:sp>
      <p:sp>
        <p:nvSpPr>
          <p:cNvPr id="21" name="object 13">
            <a:extLst>
              <a:ext uri="{FF2B5EF4-FFF2-40B4-BE49-F238E27FC236}">
                <a16:creationId xmlns:a16="http://schemas.microsoft.com/office/drawing/2014/main" id="{6264A021-A40C-EBBD-6CA0-0FAF1F64FE34}"/>
              </a:ext>
            </a:extLst>
          </p:cNvPr>
          <p:cNvSpPr/>
          <p:nvPr/>
        </p:nvSpPr>
        <p:spPr>
          <a:xfrm>
            <a:off x="2667000" y="2241011"/>
            <a:ext cx="0" cy="4270375"/>
          </a:xfrm>
          <a:custGeom>
            <a:avLst/>
            <a:gdLst/>
            <a:ahLst/>
            <a:cxnLst/>
            <a:rect l="l" t="t" r="r" b="b"/>
            <a:pathLst>
              <a:path h="4270375">
                <a:moveTo>
                  <a:pt x="0" y="0"/>
                </a:moveTo>
                <a:lnTo>
                  <a:pt x="0" y="4270324"/>
                </a:lnTo>
              </a:path>
            </a:pathLst>
          </a:custGeom>
          <a:ln w="12700">
            <a:solidFill>
              <a:srgbClr val="E4E8ED"/>
            </a:solidFill>
          </a:ln>
        </p:spPr>
        <p:txBody>
          <a:bodyPr wrap="square" lIns="0" tIns="0" rIns="0" bIns="0" rtlCol="0"/>
          <a:lstStyle/>
          <a:p>
            <a:endParaRPr/>
          </a:p>
        </p:txBody>
      </p:sp>
      <p:sp>
        <p:nvSpPr>
          <p:cNvPr id="22" name="object 14">
            <a:extLst>
              <a:ext uri="{FF2B5EF4-FFF2-40B4-BE49-F238E27FC236}">
                <a16:creationId xmlns:a16="http://schemas.microsoft.com/office/drawing/2014/main" id="{46B0530A-EF21-D8F4-FF84-8DCE9F100D32}"/>
              </a:ext>
            </a:extLst>
          </p:cNvPr>
          <p:cNvSpPr/>
          <p:nvPr/>
        </p:nvSpPr>
        <p:spPr>
          <a:xfrm>
            <a:off x="5276406" y="2234351"/>
            <a:ext cx="0" cy="4270375"/>
          </a:xfrm>
          <a:custGeom>
            <a:avLst/>
            <a:gdLst/>
            <a:ahLst/>
            <a:cxnLst/>
            <a:rect l="l" t="t" r="r" b="b"/>
            <a:pathLst>
              <a:path h="4270375">
                <a:moveTo>
                  <a:pt x="0" y="0"/>
                </a:moveTo>
                <a:lnTo>
                  <a:pt x="0" y="4270324"/>
                </a:lnTo>
              </a:path>
            </a:pathLst>
          </a:custGeom>
          <a:ln w="12700">
            <a:solidFill>
              <a:srgbClr val="E4E8ED"/>
            </a:solidFill>
          </a:ln>
        </p:spPr>
        <p:txBody>
          <a:bodyPr wrap="square" lIns="0" tIns="0" rIns="0" bIns="0" rtlCol="0"/>
          <a:lstStyle/>
          <a:p>
            <a:endParaRPr/>
          </a:p>
        </p:txBody>
      </p:sp>
      <p:sp>
        <p:nvSpPr>
          <p:cNvPr id="23" name="object 15">
            <a:extLst>
              <a:ext uri="{FF2B5EF4-FFF2-40B4-BE49-F238E27FC236}">
                <a16:creationId xmlns:a16="http://schemas.microsoft.com/office/drawing/2014/main" id="{92C154D3-CC2A-DCBF-BA67-1362EA6D573C}"/>
              </a:ext>
            </a:extLst>
          </p:cNvPr>
          <p:cNvSpPr/>
          <p:nvPr/>
        </p:nvSpPr>
        <p:spPr>
          <a:xfrm>
            <a:off x="8055595" y="2241011"/>
            <a:ext cx="0" cy="4270375"/>
          </a:xfrm>
          <a:custGeom>
            <a:avLst/>
            <a:gdLst/>
            <a:ahLst/>
            <a:cxnLst/>
            <a:rect l="l" t="t" r="r" b="b"/>
            <a:pathLst>
              <a:path h="4270375">
                <a:moveTo>
                  <a:pt x="0" y="0"/>
                </a:moveTo>
                <a:lnTo>
                  <a:pt x="0" y="4270324"/>
                </a:lnTo>
              </a:path>
            </a:pathLst>
          </a:custGeom>
          <a:ln w="12700">
            <a:solidFill>
              <a:srgbClr val="E4E8ED"/>
            </a:solidFill>
          </a:ln>
        </p:spPr>
        <p:txBody>
          <a:bodyPr wrap="square" lIns="0" tIns="0" rIns="0" bIns="0" rtlCol="0"/>
          <a:lstStyle/>
          <a:p>
            <a:endParaRPr/>
          </a:p>
        </p:txBody>
      </p:sp>
      <p:sp>
        <p:nvSpPr>
          <p:cNvPr id="45" name="object 2">
            <a:extLst>
              <a:ext uri="{FF2B5EF4-FFF2-40B4-BE49-F238E27FC236}">
                <a16:creationId xmlns:a16="http://schemas.microsoft.com/office/drawing/2014/main" id="{814C954B-9812-9E75-B96F-824ECD134BD5}"/>
              </a:ext>
            </a:extLst>
          </p:cNvPr>
          <p:cNvSpPr txBox="1"/>
          <p:nvPr/>
        </p:nvSpPr>
        <p:spPr>
          <a:xfrm>
            <a:off x="760614" y="764044"/>
            <a:ext cx="5190081" cy="505265"/>
          </a:xfrm>
          <a:prstGeom prst="rect">
            <a:avLst/>
          </a:prstGeom>
        </p:spPr>
        <p:txBody>
          <a:bodyPr vert="horz" wrap="square" lIns="0" tIns="12698" rIns="0" bIns="0" rtlCol="0">
            <a:spAutoFit/>
          </a:bodyPr>
          <a:lstStyle/>
          <a:p>
            <a:pPr marL="12699">
              <a:spcBef>
                <a:spcPts val="100"/>
              </a:spcBef>
            </a:pPr>
            <a:r>
              <a:rPr lang="fr-FR" sz="3200" b="1" dirty="0">
                <a:solidFill>
                  <a:schemeClr val="bg1"/>
                </a:solidFill>
                <a:latin typeface="Nexa Text Extra Bold Italic" pitchFamily="2" charset="77"/>
                <a:cs typeface="Verdana"/>
              </a:rPr>
              <a:t>A FEW REFERENCES</a:t>
            </a:r>
          </a:p>
        </p:txBody>
      </p:sp>
      <p:sp>
        <p:nvSpPr>
          <p:cNvPr id="46" name="Rectangle 45">
            <a:extLst>
              <a:ext uri="{FF2B5EF4-FFF2-40B4-BE49-F238E27FC236}">
                <a16:creationId xmlns:a16="http://schemas.microsoft.com/office/drawing/2014/main" id="{4DC88B77-C66B-9779-8F7D-840A22E1FED4}"/>
              </a:ext>
            </a:extLst>
          </p:cNvPr>
          <p:cNvSpPr/>
          <p:nvPr/>
        </p:nvSpPr>
        <p:spPr>
          <a:xfrm rot="10800000">
            <a:off x="760605" y="1269233"/>
            <a:ext cx="5190076" cy="78285"/>
          </a:xfrm>
          <a:prstGeom prst="rect">
            <a:avLst/>
          </a:prstGeom>
          <a:gradFill>
            <a:gsLst>
              <a:gs pos="0">
                <a:srgbClr val="87EFFF"/>
              </a:gs>
              <a:gs pos="100000">
                <a:srgbClr val="4862A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object 2">
            <a:extLst>
              <a:ext uri="{FF2B5EF4-FFF2-40B4-BE49-F238E27FC236}">
                <a16:creationId xmlns:a16="http://schemas.microsoft.com/office/drawing/2014/main" id="{A62877D1-0718-6ED9-B45E-07A74C9AD008}"/>
              </a:ext>
            </a:extLst>
          </p:cNvPr>
          <p:cNvSpPr txBox="1"/>
          <p:nvPr/>
        </p:nvSpPr>
        <p:spPr>
          <a:xfrm>
            <a:off x="760614" y="531911"/>
            <a:ext cx="4103584" cy="228234"/>
          </a:xfrm>
          <a:prstGeom prst="rect">
            <a:avLst/>
          </a:prstGeom>
        </p:spPr>
        <p:txBody>
          <a:bodyPr vert="horz" wrap="square" lIns="0" tIns="12698" rIns="0" bIns="0" rtlCol="0">
            <a:spAutoFit/>
          </a:bodyPr>
          <a:lstStyle/>
          <a:p>
            <a:pPr marL="12699">
              <a:spcBef>
                <a:spcPts val="100"/>
              </a:spcBef>
            </a:pPr>
            <a:r>
              <a:rPr lang="fr-FR" sz="1400" dirty="0">
                <a:solidFill>
                  <a:schemeClr val="bg1"/>
                </a:solidFill>
                <a:latin typeface="Nexa Text" pitchFamily="2" charset="77"/>
                <a:cs typeface="Verdana"/>
              </a:rPr>
              <a:t>Client </a:t>
            </a:r>
            <a:r>
              <a:rPr lang="fr-FR" sz="1400" dirty="0" err="1">
                <a:solidFill>
                  <a:schemeClr val="bg1"/>
                </a:solidFill>
                <a:latin typeface="Nexa Text" pitchFamily="2" charset="77"/>
                <a:cs typeface="Verdana"/>
              </a:rPr>
              <a:t>references</a:t>
            </a:r>
            <a:endParaRPr sz="1400" dirty="0">
              <a:solidFill>
                <a:schemeClr val="bg1"/>
              </a:solidFill>
              <a:latin typeface="Nexa Text" pitchFamily="2" charset="77"/>
              <a:cs typeface="Verdana"/>
            </a:endParaRPr>
          </a:p>
        </p:txBody>
      </p:sp>
      <p:pic>
        <p:nvPicPr>
          <p:cNvPr id="5" name="Image 4">
            <a:extLst>
              <a:ext uri="{FF2B5EF4-FFF2-40B4-BE49-F238E27FC236}">
                <a16:creationId xmlns:a16="http://schemas.microsoft.com/office/drawing/2014/main" id="{1AA0A01A-82E8-A2D3-ED16-71289A311A3A}"/>
              </a:ext>
            </a:extLst>
          </p:cNvPr>
          <p:cNvPicPr>
            <a:picLocks noChangeAspect="1"/>
          </p:cNvPicPr>
          <p:nvPr/>
        </p:nvPicPr>
        <p:blipFill>
          <a:blip r:embed="rId5"/>
          <a:stretch>
            <a:fillRect/>
          </a:stretch>
        </p:blipFill>
        <p:spPr>
          <a:xfrm>
            <a:off x="784926" y="5778500"/>
            <a:ext cx="1188563" cy="587604"/>
          </a:xfrm>
          <a:prstGeom prst="rect">
            <a:avLst/>
          </a:prstGeom>
        </p:spPr>
      </p:pic>
      <p:pic>
        <p:nvPicPr>
          <p:cNvPr id="7" name="Image 6" descr="Une image contenant texte, assiette, clipart, vaisselle&#10;&#10;Description générée automatiquement">
            <a:extLst>
              <a:ext uri="{FF2B5EF4-FFF2-40B4-BE49-F238E27FC236}">
                <a16:creationId xmlns:a16="http://schemas.microsoft.com/office/drawing/2014/main" id="{1EAC03DE-DFFC-959F-79AD-ED45D7002692}"/>
              </a:ext>
            </a:extLst>
          </p:cNvPr>
          <p:cNvPicPr>
            <a:picLocks noChangeAspect="1"/>
          </p:cNvPicPr>
          <p:nvPr/>
        </p:nvPicPr>
        <p:blipFill>
          <a:blip r:embed="rId6"/>
          <a:stretch>
            <a:fillRect/>
          </a:stretch>
        </p:blipFill>
        <p:spPr>
          <a:xfrm>
            <a:off x="857255" y="4898067"/>
            <a:ext cx="1039154" cy="346385"/>
          </a:xfrm>
          <a:prstGeom prst="rect">
            <a:avLst/>
          </a:prstGeom>
        </p:spPr>
      </p:pic>
      <p:pic>
        <p:nvPicPr>
          <p:cNvPr id="14" name="Image 13">
            <a:extLst>
              <a:ext uri="{FF2B5EF4-FFF2-40B4-BE49-F238E27FC236}">
                <a16:creationId xmlns:a16="http://schemas.microsoft.com/office/drawing/2014/main" id="{CAF81856-F743-4C9B-DE39-5909BF645C66}"/>
              </a:ext>
            </a:extLst>
          </p:cNvPr>
          <p:cNvPicPr>
            <a:picLocks noChangeAspect="1"/>
          </p:cNvPicPr>
          <p:nvPr/>
        </p:nvPicPr>
        <p:blipFill>
          <a:blip r:embed="rId7"/>
          <a:stretch>
            <a:fillRect/>
          </a:stretch>
        </p:blipFill>
        <p:spPr>
          <a:xfrm>
            <a:off x="3266390" y="2234351"/>
            <a:ext cx="1324315" cy="579487"/>
          </a:xfrm>
          <a:prstGeom prst="rect">
            <a:avLst/>
          </a:prstGeom>
        </p:spPr>
      </p:pic>
      <p:pic>
        <p:nvPicPr>
          <p:cNvPr id="35" name="Image 34" descr="Une image contenant logo&#10;&#10;Description générée automatiquement">
            <a:extLst>
              <a:ext uri="{FF2B5EF4-FFF2-40B4-BE49-F238E27FC236}">
                <a16:creationId xmlns:a16="http://schemas.microsoft.com/office/drawing/2014/main" id="{6E833E48-262C-107F-6465-788150DBCDBD}"/>
              </a:ext>
            </a:extLst>
          </p:cNvPr>
          <p:cNvPicPr>
            <a:picLocks noChangeAspect="1"/>
          </p:cNvPicPr>
          <p:nvPr/>
        </p:nvPicPr>
        <p:blipFill>
          <a:blip r:embed="rId8"/>
          <a:stretch>
            <a:fillRect/>
          </a:stretch>
        </p:blipFill>
        <p:spPr>
          <a:xfrm>
            <a:off x="3485701" y="3003527"/>
            <a:ext cx="1024242" cy="1024242"/>
          </a:xfrm>
          <a:prstGeom prst="rect">
            <a:avLst/>
          </a:prstGeom>
        </p:spPr>
      </p:pic>
      <p:pic>
        <p:nvPicPr>
          <p:cNvPr id="37" name="Image 36" descr="Une image contenant logo&#10;&#10;Description générée automatiquement">
            <a:extLst>
              <a:ext uri="{FF2B5EF4-FFF2-40B4-BE49-F238E27FC236}">
                <a16:creationId xmlns:a16="http://schemas.microsoft.com/office/drawing/2014/main" id="{A90AFDA2-FF1B-902D-D67F-B6EF12D7573D}"/>
              </a:ext>
            </a:extLst>
          </p:cNvPr>
          <p:cNvPicPr>
            <a:picLocks noChangeAspect="1"/>
          </p:cNvPicPr>
          <p:nvPr/>
        </p:nvPicPr>
        <p:blipFill>
          <a:blip r:embed="rId9"/>
          <a:stretch>
            <a:fillRect/>
          </a:stretch>
        </p:blipFill>
        <p:spPr>
          <a:xfrm>
            <a:off x="3350255" y="4137628"/>
            <a:ext cx="1222695" cy="414473"/>
          </a:xfrm>
          <a:prstGeom prst="rect">
            <a:avLst/>
          </a:prstGeom>
        </p:spPr>
      </p:pic>
      <p:pic>
        <p:nvPicPr>
          <p:cNvPr id="39" name="Image 38">
            <a:extLst>
              <a:ext uri="{FF2B5EF4-FFF2-40B4-BE49-F238E27FC236}">
                <a16:creationId xmlns:a16="http://schemas.microsoft.com/office/drawing/2014/main" id="{CC1AE611-926A-51BA-C811-40BC2D7D9019}"/>
              </a:ext>
            </a:extLst>
          </p:cNvPr>
          <p:cNvPicPr>
            <a:picLocks noChangeAspect="1"/>
          </p:cNvPicPr>
          <p:nvPr/>
        </p:nvPicPr>
        <p:blipFill>
          <a:blip r:embed="rId10"/>
          <a:stretch>
            <a:fillRect/>
          </a:stretch>
        </p:blipFill>
        <p:spPr>
          <a:xfrm>
            <a:off x="1243796" y="3273755"/>
            <a:ext cx="266398" cy="1022624"/>
          </a:xfrm>
          <a:prstGeom prst="rect">
            <a:avLst/>
          </a:prstGeom>
        </p:spPr>
      </p:pic>
      <p:pic>
        <p:nvPicPr>
          <p:cNvPr id="41" name="Image 40" descr="Une image contenant logo&#10;&#10;Description générée automatiquement">
            <a:extLst>
              <a:ext uri="{FF2B5EF4-FFF2-40B4-BE49-F238E27FC236}">
                <a16:creationId xmlns:a16="http://schemas.microsoft.com/office/drawing/2014/main" id="{D4E83E54-C1BF-6F2E-4D02-79870ECF62BF}"/>
              </a:ext>
            </a:extLst>
          </p:cNvPr>
          <p:cNvPicPr>
            <a:picLocks noChangeAspect="1"/>
          </p:cNvPicPr>
          <p:nvPr/>
        </p:nvPicPr>
        <p:blipFill>
          <a:blip r:embed="rId11"/>
          <a:stretch>
            <a:fillRect/>
          </a:stretch>
        </p:blipFill>
        <p:spPr>
          <a:xfrm>
            <a:off x="3614877" y="4856322"/>
            <a:ext cx="638360" cy="638360"/>
          </a:xfrm>
          <a:prstGeom prst="rect">
            <a:avLst/>
          </a:prstGeom>
        </p:spPr>
      </p:pic>
      <p:pic>
        <p:nvPicPr>
          <p:cNvPr id="43" name="Image 42" descr="Une image contenant texte, clipart, graphique vectoriel&#10;&#10;Description générée automatiquement">
            <a:extLst>
              <a:ext uri="{FF2B5EF4-FFF2-40B4-BE49-F238E27FC236}">
                <a16:creationId xmlns:a16="http://schemas.microsoft.com/office/drawing/2014/main" id="{BD140CD8-B853-D708-F731-46550C8127DC}"/>
              </a:ext>
            </a:extLst>
          </p:cNvPr>
          <p:cNvPicPr>
            <a:picLocks noChangeAspect="1"/>
          </p:cNvPicPr>
          <p:nvPr/>
        </p:nvPicPr>
        <p:blipFill>
          <a:blip r:embed="rId12"/>
          <a:stretch>
            <a:fillRect/>
          </a:stretch>
        </p:blipFill>
        <p:spPr>
          <a:xfrm>
            <a:off x="3330490" y="5850904"/>
            <a:ext cx="1334664" cy="608380"/>
          </a:xfrm>
          <a:prstGeom prst="rect">
            <a:avLst/>
          </a:prstGeom>
        </p:spPr>
      </p:pic>
      <p:pic>
        <p:nvPicPr>
          <p:cNvPr id="48" name="Image 47" descr="Une image contenant logo&#10;&#10;Description générée automatiquement">
            <a:extLst>
              <a:ext uri="{FF2B5EF4-FFF2-40B4-BE49-F238E27FC236}">
                <a16:creationId xmlns:a16="http://schemas.microsoft.com/office/drawing/2014/main" id="{4731C273-4CA2-7F6E-1CD9-A5A5540C9D12}"/>
              </a:ext>
            </a:extLst>
          </p:cNvPr>
          <p:cNvPicPr>
            <a:picLocks noChangeAspect="1"/>
          </p:cNvPicPr>
          <p:nvPr/>
        </p:nvPicPr>
        <p:blipFill>
          <a:blip r:embed="rId13"/>
          <a:stretch>
            <a:fillRect/>
          </a:stretch>
        </p:blipFill>
        <p:spPr>
          <a:xfrm>
            <a:off x="6190727" y="2294835"/>
            <a:ext cx="1032313" cy="542920"/>
          </a:xfrm>
          <a:prstGeom prst="rect">
            <a:avLst/>
          </a:prstGeom>
        </p:spPr>
      </p:pic>
      <p:pic>
        <p:nvPicPr>
          <p:cNvPr id="51" name="Image 50" descr="Une image contenant texte&#10;&#10;Description générée automatiquement">
            <a:extLst>
              <a:ext uri="{FF2B5EF4-FFF2-40B4-BE49-F238E27FC236}">
                <a16:creationId xmlns:a16="http://schemas.microsoft.com/office/drawing/2014/main" id="{E1D99217-EB72-E418-0EA5-E0383FD41AE2}"/>
              </a:ext>
            </a:extLst>
          </p:cNvPr>
          <p:cNvPicPr>
            <a:picLocks noChangeAspect="1"/>
          </p:cNvPicPr>
          <p:nvPr/>
        </p:nvPicPr>
        <p:blipFill>
          <a:blip r:embed="rId14"/>
          <a:stretch>
            <a:fillRect/>
          </a:stretch>
        </p:blipFill>
        <p:spPr>
          <a:xfrm>
            <a:off x="5466624" y="2992379"/>
            <a:ext cx="2350294" cy="1175147"/>
          </a:xfrm>
          <a:prstGeom prst="rect">
            <a:avLst/>
          </a:prstGeom>
        </p:spPr>
      </p:pic>
      <p:pic>
        <p:nvPicPr>
          <p:cNvPr id="53" name="Image 52">
            <a:extLst>
              <a:ext uri="{FF2B5EF4-FFF2-40B4-BE49-F238E27FC236}">
                <a16:creationId xmlns:a16="http://schemas.microsoft.com/office/drawing/2014/main" id="{97E78A42-3631-DD2F-17C7-ED31E813A6E9}"/>
              </a:ext>
            </a:extLst>
          </p:cNvPr>
          <p:cNvPicPr>
            <a:picLocks noChangeAspect="1"/>
          </p:cNvPicPr>
          <p:nvPr/>
        </p:nvPicPr>
        <p:blipFill>
          <a:blip r:embed="rId15"/>
          <a:stretch>
            <a:fillRect/>
          </a:stretch>
        </p:blipFill>
        <p:spPr>
          <a:xfrm>
            <a:off x="6350116" y="4137628"/>
            <a:ext cx="626262" cy="626262"/>
          </a:xfrm>
          <a:prstGeom prst="rect">
            <a:avLst/>
          </a:prstGeom>
        </p:spPr>
      </p:pic>
      <p:pic>
        <p:nvPicPr>
          <p:cNvPr id="55" name="Image 54" descr="Une image contenant texte&#10;&#10;Description générée automatiquement">
            <a:extLst>
              <a:ext uri="{FF2B5EF4-FFF2-40B4-BE49-F238E27FC236}">
                <a16:creationId xmlns:a16="http://schemas.microsoft.com/office/drawing/2014/main" id="{D689AEE6-5A16-6E01-D7CC-5E3D9060F2F9}"/>
              </a:ext>
            </a:extLst>
          </p:cNvPr>
          <p:cNvPicPr>
            <a:picLocks noChangeAspect="1"/>
          </p:cNvPicPr>
          <p:nvPr/>
        </p:nvPicPr>
        <p:blipFill>
          <a:blip r:embed="rId16"/>
          <a:stretch>
            <a:fillRect/>
          </a:stretch>
        </p:blipFill>
        <p:spPr>
          <a:xfrm>
            <a:off x="5950680" y="5040585"/>
            <a:ext cx="1452701" cy="407733"/>
          </a:xfrm>
          <a:prstGeom prst="rect">
            <a:avLst/>
          </a:prstGeom>
        </p:spPr>
      </p:pic>
      <p:pic>
        <p:nvPicPr>
          <p:cNvPr id="57" name="Image 56" descr="Une image contenant texte, clipart&#10;&#10;Description générée automatiquement">
            <a:extLst>
              <a:ext uri="{FF2B5EF4-FFF2-40B4-BE49-F238E27FC236}">
                <a16:creationId xmlns:a16="http://schemas.microsoft.com/office/drawing/2014/main" id="{F4C3C944-085C-C537-D8B7-7761DE9C42E9}"/>
              </a:ext>
            </a:extLst>
          </p:cNvPr>
          <p:cNvPicPr>
            <a:picLocks noChangeAspect="1"/>
          </p:cNvPicPr>
          <p:nvPr/>
        </p:nvPicPr>
        <p:blipFill>
          <a:blip r:embed="rId17"/>
          <a:stretch>
            <a:fillRect/>
          </a:stretch>
        </p:blipFill>
        <p:spPr>
          <a:xfrm>
            <a:off x="5921122" y="6038086"/>
            <a:ext cx="1523220" cy="328018"/>
          </a:xfrm>
          <a:prstGeom prst="rect">
            <a:avLst/>
          </a:prstGeom>
        </p:spPr>
      </p:pic>
      <p:pic>
        <p:nvPicPr>
          <p:cNvPr id="63" name="Image 62">
            <a:extLst>
              <a:ext uri="{FF2B5EF4-FFF2-40B4-BE49-F238E27FC236}">
                <a16:creationId xmlns:a16="http://schemas.microsoft.com/office/drawing/2014/main" id="{47BA56D6-4F41-B780-7459-DEE8AC179C93}"/>
              </a:ext>
            </a:extLst>
          </p:cNvPr>
          <p:cNvPicPr>
            <a:picLocks noChangeAspect="1"/>
          </p:cNvPicPr>
          <p:nvPr/>
        </p:nvPicPr>
        <p:blipFill>
          <a:blip r:embed="rId18"/>
          <a:stretch>
            <a:fillRect/>
          </a:stretch>
        </p:blipFill>
        <p:spPr>
          <a:xfrm>
            <a:off x="8856271" y="2302123"/>
            <a:ext cx="554739" cy="554739"/>
          </a:xfrm>
          <a:prstGeom prst="rect">
            <a:avLst/>
          </a:prstGeom>
        </p:spPr>
      </p:pic>
      <p:pic>
        <p:nvPicPr>
          <p:cNvPr id="1025" name="Image 1024" descr="Une image contenant logo&#10;&#10;Description générée automatiquement">
            <a:extLst>
              <a:ext uri="{FF2B5EF4-FFF2-40B4-BE49-F238E27FC236}">
                <a16:creationId xmlns:a16="http://schemas.microsoft.com/office/drawing/2014/main" id="{572B7833-9967-0BFA-80A3-CE933DDCE0A8}"/>
              </a:ext>
            </a:extLst>
          </p:cNvPr>
          <p:cNvPicPr>
            <a:picLocks noChangeAspect="1"/>
          </p:cNvPicPr>
          <p:nvPr/>
        </p:nvPicPr>
        <p:blipFill>
          <a:blip r:embed="rId19"/>
          <a:stretch>
            <a:fillRect/>
          </a:stretch>
        </p:blipFill>
        <p:spPr>
          <a:xfrm>
            <a:off x="8813742" y="3246521"/>
            <a:ext cx="639796" cy="639796"/>
          </a:xfrm>
          <a:prstGeom prst="rect">
            <a:avLst/>
          </a:prstGeom>
        </p:spPr>
      </p:pic>
      <p:pic>
        <p:nvPicPr>
          <p:cNvPr id="1028" name="Image 1027" descr="Une image contenant texte, clipart&#10;&#10;Description générée automatiquement">
            <a:extLst>
              <a:ext uri="{FF2B5EF4-FFF2-40B4-BE49-F238E27FC236}">
                <a16:creationId xmlns:a16="http://schemas.microsoft.com/office/drawing/2014/main" id="{8C5980D2-A4C3-C86B-98F1-17E2B62B13E6}"/>
              </a:ext>
            </a:extLst>
          </p:cNvPr>
          <p:cNvPicPr>
            <a:picLocks noChangeAspect="1"/>
          </p:cNvPicPr>
          <p:nvPr/>
        </p:nvPicPr>
        <p:blipFill>
          <a:blip r:embed="rId20"/>
          <a:stretch>
            <a:fillRect/>
          </a:stretch>
        </p:blipFill>
        <p:spPr>
          <a:xfrm>
            <a:off x="8535424" y="4311920"/>
            <a:ext cx="1195919" cy="317804"/>
          </a:xfrm>
          <a:prstGeom prst="rect">
            <a:avLst/>
          </a:prstGeom>
        </p:spPr>
      </p:pic>
      <p:pic>
        <p:nvPicPr>
          <p:cNvPr id="1030" name="Image 1029" descr="Une image contenant logo&#10;&#10;Description générée automatiquement">
            <a:extLst>
              <a:ext uri="{FF2B5EF4-FFF2-40B4-BE49-F238E27FC236}">
                <a16:creationId xmlns:a16="http://schemas.microsoft.com/office/drawing/2014/main" id="{CD81BD77-7408-3C90-3617-4B0098BBA106}"/>
              </a:ext>
            </a:extLst>
          </p:cNvPr>
          <p:cNvPicPr>
            <a:picLocks noChangeAspect="1"/>
          </p:cNvPicPr>
          <p:nvPr/>
        </p:nvPicPr>
        <p:blipFill>
          <a:blip r:embed="rId21"/>
          <a:stretch>
            <a:fillRect/>
          </a:stretch>
        </p:blipFill>
        <p:spPr>
          <a:xfrm>
            <a:off x="8470432" y="5148104"/>
            <a:ext cx="1359991" cy="192696"/>
          </a:xfrm>
          <a:prstGeom prst="rect">
            <a:avLst/>
          </a:prstGeom>
        </p:spPr>
      </p:pic>
      <p:pic>
        <p:nvPicPr>
          <p:cNvPr id="1034" name="Image 1033" descr="Une image contenant logo&#10;&#10;Description générée automatiquement">
            <a:extLst>
              <a:ext uri="{FF2B5EF4-FFF2-40B4-BE49-F238E27FC236}">
                <a16:creationId xmlns:a16="http://schemas.microsoft.com/office/drawing/2014/main" id="{202F7818-C6E1-7D05-D2A8-0DEE29C82A10}"/>
              </a:ext>
            </a:extLst>
          </p:cNvPr>
          <p:cNvPicPr>
            <a:picLocks noChangeAspect="1"/>
          </p:cNvPicPr>
          <p:nvPr/>
        </p:nvPicPr>
        <p:blipFill>
          <a:blip r:embed="rId22"/>
          <a:stretch>
            <a:fillRect/>
          </a:stretch>
        </p:blipFill>
        <p:spPr>
          <a:xfrm>
            <a:off x="8452525" y="5714292"/>
            <a:ext cx="1489201" cy="790434"/>
          </a:xfrm>
          <a:prstGeom prst="rect">
            <a:avLst/>
          </a:prstGeom>
        </p:spPr>
      </p:pic>
      <p:pic>
        <p:nvPicPr>
          <p:cNvPr id="1036" name="Image 1035" descr="Une image contenant texte, clipart&#10;&#10;Description générée automatiquement">
            <a:extLst>
              <a:ext uri="{FF2B5EF4-FFF2-40B4-BE49-F238E27FC236}">
                <a16:creationId xmlns:a16="http://schemas.microsoft.com/office/drawing/2014/main" id="{F0AA4AED-2E26-9122-F79C-0F39DA2AD315}"/>
              </a:ext>
            </a:extLst>
          </p:cNvPr>
          <p:cNvPicPr>
            <a:picLocks noChangeAspect="1"/>
          </p:cNvPicPr>
          <p:nvPr/>
        </p:nvPicPr>
        <p:blipFill>
          <a:blip r:embed="rId23"/>
          <a:stretch>
            <a:fillRect/>
          </a:stretch>
        </p:blipFill>
        <p:spPr>
          <a:xfrm>
            <a:off x="911627" y="2328920"/>
            <a:ext cx="1069672" cy="484918"/>
          </a:xfrm>
          <a:prstGeom prst="rect">
            <a:avLst/>
          </a:prstGeom>
        </p:spPr>
      </p:pic>
    </p:spTree>
    <p:extLst>
      <p:ext uri="{BB962C8B-B14F-4D97-AF65-F5344CB8AC3E}">
        <p14:creationId xmlns:p14="http://schemas.microsoft.com/office/powerpoint/2010/main" val="3590722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71F26"/>
        </a:solidFill>
        <a:effectLst/>
      </p:bgPr>
    </p:bg>
    <p:spTree>
      <p:nvGrpSpPr>
        <p:cNvPr id="1" name=""/>
        <p:cNvGrpSpPr/>
        <p:nvPr/>
      </p:nvGrpSpPr>
      <p:grpSpPr>
        <a:xfrm>
          <a:off x="0" y="0"/>
          <a:ext cx="0" cy="0"/>
          <a:chOff x="0" y="0"/>
          <a:chExt cx="0" cy="0"/>
        </a:xfrm>
      </p:grpSpPr>
      <p:pic>
        <p:nvPicPr>
          <p:cNvPr id="2" name="Image 1" descr="Une image contenant personne, mur, homme, intérieur&#10;&#10;Description générée automatiquement">
            <a:extLst>
              <a:ext uri="{FF2B5EF4-FFF2-40B4-BE49-F238E27FC236}">
                <a16:creationId xmlns:a16="http://schemas.microsoft.com/office/drawing/2014/main" id="{7E2E79BF-759E-DC01-4DE9-BFD863A33CB8}"/>
              </a:ext>
            </a:extLst>
          </p:cNvPr>
          <p:cNvPicPr>
            <a:picLocks noChangeAspect="1"/>
          </p:cNvPicPr>
          <p:nvPr/>
        </p:nvPicPr>
        <p:blipFill rotWithShape="1">
          <a:blip r:embed="rId3">
            <a:alphaModFix amt="10000"/>
          </a:blip>
          <a:srcRect l="10265" t="16596" r="10216" b="27161"/>
          <a:stretch/>
        </p:blipFill>
        <p:spPr>
          <a:xfrm>
            <a:off x="-2" y="0"/>
            <a:ext cx="10691813" cy="7562288"/>
          </a:xfrm>
          <a:prstGeom prst="rect">
            <a:avLst/>
          </a:prstGeom>
        </p:spPr>
      </p:pic>
      <p:pic>
        <p:nvPicPr>
          <p:cNvPr id="7" name="Image 6">
            <a:extLst>
              <a:ext uri="{FF2B5EF4-FFF2-40B4-BE49-F238E27FC236}">
                <a16:creationId xmlns:a16="http://schemas.microsoft.com/office/drawing/2014/main" id="{865D688B-B3E5-475E-0842-11A315C50B4E}"/>
              </a:ext>
            </a:extLst>
          </p:cNvPr>
          <p:cNvPicPr>
            <a:picLocks noChangeAspect="1"/>
          </p:cNvPicPr>
          <p:nvPr/>
        </p:nvPicPr>
        <p:blipFill rotWithShape="1">
          <a:blip r:embed="rId4">
            <a:alphaModFix amt="25000"/>
          </a:blip>
          <a:srcRect t="-746" r="-229" b="1"/>
          <a:stretch/>
        </p:blipFill>
        <p:spPr>
          <a:xfrm>
            <a:off x="3205396" y="2236993"/>
            <a:ext cx="4281020" cy="3088865"/>
          </a:xfrm>
          <a:prstGeom prst="rect">
            <a:avLst/>
          </a:prstGeom>
        </p:spPr>
      </p:pic>
      <p:sp>
        <p:nvSpPr>
          <p:cNvPr id="4" name="object 6">
            <a:extLst>
              <a:ext uri="{FF2B5EF4-FFF2-40B4-BE49-F238E27FC236}">
                <a16:creationId xmlns:a16="http://schemas.microsoft.com/office/drawing/2014/main" id="{5F1CACBC-1AC3-2609-6872-91AB09D97BFE}"/>
              </a:ext>
            </a:extLst>
          </p:cNvPr>
          <p:cNvSpPr txBox="1">
            <a:spLocks noGrp="1"/>
          </p:cNvSpPr>
          <p:nvPr>
            <p:ph type="title"/>
          </p:nvPr>
        </p:nvSpPr>
        <p:spPr>
          <a:xfrm>
            <a:off x="1547813" y="3404400"/>
            <a:ext cx="7596188" cy="754051"/>
          </a:xfrm>
          <a:prstGeom prst="rect">
            <a:avLst/>
          </a:prstGeom>
        </p:spPr>
        <p:txBody>
          <a:bodyPr vert="horz" wrap="square" lIns="0" tIns="15238" rIns="0" bIns="0" rtlCol="0" anchor="ctr">
            <a:spAutoFit/>
          </a:bodyPr>
          <a:lstStyle/>
          <a:p>
            <a:pPr marL="12699" algn="ctr">
              <a:lnSpc>
                <a:spcPct val="100000"/>
              </a:lnSpc>
              <a:spcBef>
                <a:spcPts val="120"/>
              </a:spcBef>
            </a:pPr>
            <a:r>
              <a:rPr lang="fr-FR" sz="4800" dirty="0">
                <a:solidFill>
                  <a:schemeClr val="bg1"/>
                </a:solidFill>
                <a:latin typeface="Nexa Text Heavy Italic" pitchFamily="2" charset="77"/>
                <a:cs typeface="Verdana"/>
              </a:rPr>
              <a:t>OPERATIONAL DATA</a:t>
            </a:r>
            <a:endParaRPr lang="fr-FR" sz="4800" dirty="0">
              <a:solidFill>
                <a:schemeClr val="bg1"/>
              </a:solidFill>
              <a:latin typeface="Nexa Text Heavy Italic" pitchFamily="2" charset="77"/>
            </a:endParaRPr>
          </a:p>
        </p:txBody>
      </p:sp>
      <p:sp>
        <p:nvSpPr>
          <p:cNvPr id="9" name="ZoneTexte 8">
            <a:extLst>
              <a:ext uri="{FF2B5EF4-FFF2-40B4-BE49-F238E27FC236}">
                <a16:creationId xmlns:a16="http://schemas.microsoft.com/office/drawing/2014/main" id="{58C9AB1B-4BE8-5FA0-F338-A430446C5495}"/>
              </a:ext>
            </a:extLst>
          </p:cNvPr>
          <p:cNvSpPr txBox="1"/>
          <p:nvPr/>
        </p:nvSpPr>
        <p:spPr>
          <a:xfrm>
            <a:off x="10052008" y="7053974"/>
            <a:ext cx="639805" cy="307731"/>
          </a:xfrm>
          <a:prstGeom prst="rect">
            <a:avLst/>
          </a:prstGeom>
          <a:noFill/>
        </p:spPr>
        <p:txBody>
          <a:bodyPr wrap="square" rtlCol="0">
            <a:spAutoFit/>
          </a:bodyPr>
          <a:lstStyle/>
          <a:p>
            <a:r>
              <a:rPr lang="fr-FR" sz="1400" dirty="0">
                <a:solidFill>
                  <a:schemeClr val="bg1"/>
                </a:solidFill>
                <a:latin typeface="Nexa Text" pitchFamily="2" charset="77"/>
              </a:rPr>
              <a:t>24</a:t>
            </a:r>
          </a:p>
        </p:txBody>
      </p:sp>
    </p:spTree>
    <p:extLst>
      <p:ext uri="{BB962C8B-B14F-4D97-AF65-F5344CB8AC3E}">
        <p14:creationId xmlns:p14="http://schemas.microsoft.com/office/powerpoint/2010/main" val="2379529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71F26"/>
        </a:solidFill>
        <a:effectLst/>
      </p:bgPr>
    </p:bg>
    <p:spTree>
      <p:nvGrpSpPr>
        <p:cNvPr id="1" name=""/>
        <p:cNvGrpSpPr/>
        <p:nvPr/>
      </p:nvGrpSpPr>
      <p:grpSpPr>
        <a:xfrm>
          <a:off x="0" y="0"/>
          <a:ext cx="0" cy="0"/>
          <a:chOff x="0" y="0"/>
          <a:chExt cx="0" cy="0"/>
        </a:xfrm>
      </p:grpSpPr>
      <p:pic>
        <p:nvPicPr>
          <p:cNvPr id="1025" name="Image 1024" descr="Une image contenant personne, intérieur, femme&#10;&#10;Description générée automatiquement">
            <a:extLst>
              <a:ext uri="{FF2B5EF4-FFF2-40B4-BE49-F238E27FC236}">
                <a16:creationId xmlns:a16="http://schemas.microsoft.com/office/drawing/2014/main" id="{9E6AFFF0-D686-8022-63A5-955DE4F3BDD1}"/>
              </a:ext>
            </a:extLst>
          </p:cNvPr>
          <p:cNvPicPr>
            <a:picLocks noChangeAspect="1"/>
          </p:cNvPicPr>
          <p:nvPr/>
        </p:nvPicPr>
        <p:blipFill rotWithShape="1">
          <a:blip r:embed="rId3">
            <a:alphaModFix amt="10000"/>
          </a:blip>
          <a:srcRect l="6292" t="48785" r="14185" b="13715"/>
          <a:stretch/>
        </p:blipFill>
        <p:spPr>
          <a:xfrm>
            <a:off x="-1" y="-562"/>
            <a:ext cx="10691814" cy="7562850"/>
          </a:xfrm>
          <a:prstGeom prst="rect">
            <a:avLst/>
          </a:prstGeom>
        </p:spPr>
      </p:pic>
      <p:sp>
        <p:nvSpPr>
          <p:cNvPr id="61" name="object 4">
            <a:extLst>
              <a:ext uri="{FF2B5EF4-FFF2-40B4-BE49-F238E27FC236}">
                <a16:creationId xmlns:a16="http://schemas.microsoft.com/office/drawing/2014/main" id="{890812EE-23BF-6B02-1BE8-CF5054D0B687}"/>
              </a:ext>
            </a:extLst>
          </p:cNvPr>
          <p:cNvSpPr/>
          <p:nvPr/>
        </p:nvSpPr>
        <p:spPr>
          <a:xfrm>
            <a:off x="5751777" y="4359496"/>
            <a:ext cx="4179442" cy="2927770"/>
          </a:xfrm>
          <a:custGeom>
            <a:avLst/>
            <a:gdLst/>
            <a:ahLst/>
            <a:cxnLst/>
            <a:rect l="l" t="t" r="r" b="b"/>
            <a:pathLst>
              <a:path w="10685780" h="2877184">
                <a:moveTo>
                  <a:pt x="10685640" y="0"/>
                </a:moveTo>
                <a:lnTo>
                  <a:pt x="0" y="0"/>
                </a:lnTo>
                <a:lnTo>
                  <a:pt x="0" y="2876575"/>
                </a:lnTo>
                <a:lnTo>
                  <a:pt x="10685640" y="2876575"/>
                </a:lnTo>
                <a:lnTo>
                  <a:pt x="10685640" y="0"/>
                </a:lnTo>
                <a:close/>
              </a:path>
            </a:pathLst>
          </a:custGeom>
          <a:solidFill>
            <a:srgbClr val="171F26"/>
          </a:solidFill>
        </p:spPr>
        <p:txBody>
          <a:bodyPr wrap="square" lIns="0" tIns="0" rIns="0" bIns="0" rtlCol="0"/>
          <a:lstStyle/>
          <a:p>
            <a:endParaRPr lang="fr-FR" dirty="0"/>
          </a:p>
        </p:txBody>
      </p:sp>
      <p:sp>
        <p:nvSpPr>
          <p:cNvPr id="56" name="object 4">
            <a:extLst>
              <a:ext uri="{FF2B5EF4-FFF2-40B4-BE49-F238E27FC236}">
                <a16:creationId xmlns:a16="http://schemas.microsoft.com/office/drawing/2014/main" id="{BEC45DEF-C47D-699B-02EB-39D04CDD3A30}"/>
              </a:ext>
            </a:extLst>
          </p:cNvPr>
          <p:cNvSpPr/>
          <p:nvPr/>
        </p:nvSpPr>
        <p:spPr>
          <a:xfrm>
            <a:off x="5751777" y="1753456"/>
            <a:ext cx="4179442" cy="2344992"/>
          </a:xfrm>
          <a:custGeom>
            <a:avLst/>
            <a:gdLst/>
            <a:ahLst/>
            <a:cxnLst/>
            <a:rect l="l" t="t" r="r" b="b"/>
            <a:pathLst>
              <a:path w="10685780" h="2877184">
                <a:moveTo>
                  <a:pt x="10685640" y="0"/>
                </a:moveTo>
                <a:lnTo>
                  <a:pt x="0" y="0"/>
                </a:lnTo>
                <a:lnTo>
                  <a:pt x="0" y="2876575"/>
                </a:lnTo>
                <a:lnTo>
                  <a:pt x="10685640" y="2876575"/>
                </a:lnTo>
                <a:lnTo>
                  <a:pt x="10685640" y="0"/>
                </a:lnTo>
                <a:close/>
              </a:path>
            </a:pathLst>
          </a:custGeom>
          <a:solidFill>
            <a:srgbClr val="171F26"/>
          </a:solidFill>
        </p:spPr>
        <p:txBody>
          <a:bodyPr wrap="square" lIns="0" tIns="0" rIns="0" bIns="0" rtlCol="0"/>
          <a:lstStyle/>
          <a:p>
            <a:endParaRPr lang="fr-FR" dirty="0"/>
          </a:p>
        </p:txBody>
      </p:sp>
      <p:sp>
        <p:nvSpPr>
          <p:cNvPr id="53" name="object 4">
            <a:extLst>
              <a:ext uri="{FF2B5EF4-FFF2-40B4-BE49-F238E27FC236}">
                <a16:creationId xmlns:a16="http://schemas.microsoft.com/office/drawing/2014/main" id="{E818786D-AFA6-DA4B-C0B6-6F1DAB3A83C3}"/>
              </a:ext>
            </a:extLst>
          </p:cNvPr>
          <p:cNvSpPr/>
          <p:nvPr/>
        </p:nvSpPr>
        <p:spPr>
          <a:xfrm>
            <a:off x="760594" y="5615469"/>
            <a:ext cx="4735646" cy="1671797"/>
          </a:xfrm>
          <a:custGeom>
            <a:avLst/>
            <a:gdLst/>
            <a:ahLst/>
            <a:cxnLst/>
            <a:rect l="l" t="t" r="r" b="b"/>
            <a:pathLst>
              <a:path w="10685780" h="2877184">
                <a:moveTo>
                  <a:pt x="10685640" y="0"/>
                </a:moveTo>
                <a:lnTo>
                  <a:pt x="0" y="0"/>
                </a:lnTo>
                <a:lnTo>
                  <a:pt x="0" y="2876575"/>
                </a:lnTo>
                <a:lnTo>
                  <a:pt x="10685640" y="2876575"/>
                </a:lnTo>
                <a:lnTo>
                  <a:pt x="10685640" y="0"/>
                </a:lnTo>
                <a:close/>
              </a:path>
            </a:pathLst>
          </a:custGeom>
          <a:solidFill>
            <a:srgbClr val="171F26"/>
          </a:solidFill>
        </p:spPr>
        <p:txBody>
          <a:bodyPr wrap="square" lIns="0" tIns="0" rIns="0" bIns="0" rtlCol="0"/>
          <a:lstStyle/>
          <a:p>
            <a:endParaRPr/>
          </a:p>
        </p:txBody>
      </p:sp>
      <p:sp>
        <p:nvSpPr>
          <p:cNvPr id="52" name="object 4">
            <a:extLst>
              <a:ext uri="{FF2B5EF4-FFF2-40B4-BE49-F238E27FC236}">
                <a16:creationId xmlns:a16="http://schemas.microsoft.com/office/drawing/2014/main" id="{B86C4EFA-1A82-76BF-A2A9-9C3F0C713ABE}"/>
              </a:ext>
            </a:extLst>
          </p:cNvPr>
          <p:cNvSpPr/>
          <p:nvPr/>
        </p:nvSpPr>
        <p:spPr>
          <a:xfrm>
            <a:off x="760594" y="1753456"/>
            <a:ext cx="4735646" cy="3632588"/>
          </a:xfrm>
          <a:custGeom>
            <a:avLst/>
            <a:gdLst/>
            <a:ahLst/>
            <a:cxnLst/>
            <a:rect l="l" t="t" r="r" b="b"/>
            <a:pathLst>
              <a:path w="10685780" h="2877184">
                <a:moveTo>
                  <a:pt x="10685640" y="0"/>
                </a:moveTo>
                <a:lnTo>
                  <a:pt x="0" y="0"/>
                </a:lnTo>
                <a:lnTo>
                  <a:pt x="0" y="2876575"/>
                </a:lnTo>
                <a:lnTo>
                  <a:pt x="10685640" y="2876575"/>
                </a:lnTo>
                <a:lnTo>
                  <a:pt x="10685640" y="0"/>
                </a:lnTo>
                <a:close/>
              </a:path>
            </a:pathLst>
          </a:custGeom>
          <a:solidFill>
            <a:srgbClr val="171F26"/>
          </a:solidFill>
        </p:spPr>
        <p:txBody>
          <a:bodyPr wrap="square" lIns="0" tIns="0" rIns="0" bIns="0" rtlCol="0"/>
          <a:lstStyle/>
          <a:p>
            <a:endParaRPr/>
          </a:p>
        </p:txBody>
      </p:sp>
      <p:pic>
        <p:nvPicPr>
          <p:cNvPr id="16" name="Image 15">
            <a:extLst>
              <a:ext uri="{FF2B5EF4-FFF2-40B4-BE49-F238E27FC236}">
                <a16:creationId xmlns:a16="http://schemas.microsoft.com/office/drawing/2014/main" id="{8AAB75D7-E594-11AC-FBEF-7C88F6D9E7E0}"/>
              </a:ext>
            </a:extLst>
          </p:cNvPr>
          <p:cNvPicPr>
            <a:picLocks noChangeAspect="1"/>
          </p:cNvPicPr>
          <p:nvPr/>
        </p:nvPicPr>
        <p:blipFill rotWithShape="1">
          <a:blip r:embed="rId4"/>
          <a:srcRect t="21061" r="22435"/>
          <a:stretch/>
        </p:blipFill>
        <p:spPr>
          <a:xfrm>
            <a:off x="8721518" y="562"/>
            <a:ext cx="1970295" cy="1439396"/>
          </a:xfrm>
          <a:prstGeom prst="rect">
            <a:avLst/>
          </a:prstGeom>
        </p:spPr>
      </p:pic>
      <p:sp>
        <p:nvSpPr>
          <p:cNvPr id="4" name="object 2">
            <a:extLst>
              <a:ext uri="{FF2B5EF4-FFF2-40B4-BE49-F238E27FC236}">
                <a16:creationId xmlns:a16="http://schemas.microsoft.com/office/drawing/2014/main" id="{20999402-EA0D-DF6D-39F7-97886C00DF08}"/>
              </a:ext>
            </a:extLst>
          </p:cNvPr>
          <p:cNvSpPr txBox="1"/>
          <p:nvPr/>
        </p:nvSpPr>
        <p:spPr>
          <a:xfrm>
            <a:off x="760614" y="764044"/>
            <a:ext cx="7479495" cy="505265"/>
          </a:xfrm>
          <a:prstGeom prst="rect">
            <a:avLst/>
          </a:prstGeom>
        </p:spPr>
        <p:txBody>
          <a:bodyPr vert="horz" wrap="square" lIns="0" tIns="12698" rIns="0" bIns="0" rtlCol="0">
            <a:spAutoFit/>
          </a:bodyPr>
          <a:lstStyle/>
          <a:p>
            <a:pPr marL="12699">
              <a:spcBef>
                <a:spcPts val="100"/>
              </a:spcBef>
            </a:pPr>
            <a:r>
              <a:rPr lang="en-US" sz="3200" b="1" dirty="0">
                <a:solidFill>
                  <a:schemeClr val="bg1"/>
                </a:solidFill>
                <a:latin typeface="Nexa Text Extra Bold Italic" pitchFamily="2" charset="77"/>
                <a:cs typeface="Verdana"/>
              </a:rPr>
              <a:t>PASSIONATE INDIVIDUALS AT YOUR </a:t>
            </a:r>
            <a:r>
              <a:rPr lang="fr-FR" sz="3200" b="1" dirty="0">
                <a:solidFill>
                  <a:schemeClr val="bg1"/>
                </a:solidFill>
                <a:latin typeface="Nexa Text Extra Bold Italic" pitchFamily="2" charset="77"/>
                <a:cs typeface="Verdana"/>
              </a:rPr>
              <a:t>SERVICE </a:t>
            </a:r>
          </a:p>
        </p:txBody>
      </p:sp>
      <p:sp>
        <p:nvSpPr>
          <p:cNvPr id="14" name="object 2">
            <a:extLst>
              <a:ext uri="{FF2B5EF4-FFF2-40B4-BE49-F238E27FC236}">
                <a16:creationId xmlns:a16="http://schemas.microsoft.com/office/drawing/2014/main" id="{915528AB-B8E1-8016-59F1-3BB13A8D67CF}"/>
              </a:ext>
            </a:extLst>
          </p:cNvPr>
          <p:cNvSpPr txBox="1"/>
          <p:nvPr/>
        </p:nvSpPr>
        <p:spPr>
          <a:xfrm>
            <a:off x="760614" y="531911"/>
            <a:ext cx="4103584" cy="228234"/>
          </a:xfrm>
          <a:prstGeom prst="rect">
            <a:avLst/>
          </a:prstGeom>
        </p:spPr>
        <p:txBody>
          <a:bodyPr vert="horz" wrap="square" lIns="0" tIns="12698" rIns="0" bIns="0" rtlCol="0">
            <a:spAutoFit/>
          </a:bodyPr>
          <a:lstStyle/>
          <a:p>
            <a:pPr marL="12699">
              <a:spcBef>
                <a:spcPts val="100"/>
              </a:spcBef>
            </a:pPr>
            <a:r>
              <a:rPr lang="fr-FR" sz="1400" dirty="0">
                <a:solidFill>
                  <a:schemeClr val="bg1"/>
                </a:solidFill>
                <a:latin typeface="Nexa Text Heavy Italic" pitchFamily="2" charset="77"/>
                <a:cs typeface="Verdana"/>
              </a:rPr>
              <a:t>OPERATIONAL DATA</a:t>
            </a:r>
            <a:endParaRPr sz="1400" dirty="0">
              <a:solidFill>
                <a:schemeClr val="bg1"/>
              </a:solidFill>
              <a:latin typeface="Nexa Text" pitchFamily="2" charset="77"/>
              <a:cs typeface="Verdana"/>
            </a:endParaRPr>
          </a:p>
        </p:txBody>
      </p:sp>
      <p:sp>
        <p:nvSpPr>
          <p:cNvPr id="5" name="Rectangle 4">
            <a:extLst>
              <a:ext uri="{FF2B5EF4-FFF2-40B4-BE49-F238E27FC236}">
                <a16:creationId xmlns:a16="http://schemas.microsoft.com/office/drawing/2014/main" id="{339E6501-2386-2FEE-3FB5-7903E7078296}"/>
              </a:ext>
            </a:extLst>
          </p:cNvPr>
          <p:cNvSpPr/>
          <p:nvPr/>
        </p:nvSpPr>
        <p:spPr>
          <a:xfrm rot="10800000">
            <a:off x="760594" y="1273208"/>
            <a:ext cx="7479495" cy="82800"/>
          </a:xfrm>
          <a:prstGeom prst="rect">
            <a:avLst/>
          </a:prstGeom>
          <a:gradFill>
            <a:gsLst>
              <a:gs pos="0">
                <a:srgbClr val="87EFFF"/>
              </a:gs>
              <a:gs pos="100000">
                <a:srgbClr val="4862A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object 11">
            <a:extLst>
              <a:ext uri="{FF2B5EF4-FFF2-40B4-BE49-F238E27FC236}">
                <a16:creationId xmlns:a16="http://schemas.microsoft.com/office/drawing/2014/main" id="{E503C7A0-F52C-D9B4-8F6F-E2F08C19A5A8}"/>
              </a:ext>
            </a:extLst>
          </p:cNvPr>
          <p:cNvSpPr txBox="1"/>
          <p:nvPr/>
        </p:nvSpPr>
        <p:spPr>
          <a:xfrm>
            <a:off x="1036854" y="3301498"/>
            <a:ext cx="2563185" cy="1511183"/>
          </a:xfrm>
          <a:prstGeom prst="rect">
            <a:avLst/>
          </a:prstGeom>
        </p:spPr>
        <p:txBody>
          <a:bodyPr vert="horz" wrap="square" lIns="0" tIns="408940" rIns="0" bIns="0" rtlCol="0">
            <a:spAutoFit/>
          </a:bodyPr>
          <a:lstStyle/>
          <a:p>
            <a:pPr marL="12700">
              <a:lnSpc>
                <a:spcPct val="100000"/>
              </a:lnSpc>
              <a:spcBef>
                <a:spcPts val="3220"/>
              </a:spcBef>
            </a:pPr>
            <a:r>
              <a:rPr lang="fr-FR" sz="4000" b="1" dirty="0">
                <a:gradFill>
                  <a:gsLst>
                    <a:gs pos="0">
                      <a:srgbClr val="87EFFF"/>
                    </a:gs>
                    <a:gs pos="100000">
                      <a:srgbClr val="4862AB"/>
                    </a:gs>
                  </a:gsLst>
                  <a:lin ang="10800000" scaled="0"/>
                </a:gradFill>
                <a:latin typeface="Nexa Text Heavy" pitchFamily="2" charset="77"/>
                <a:cs typeface="Trebuchet MS"/>
              </a:rPr>
              <a:t>24</a:t>
            </a:r>
            <a:r>
              <a:rPr sz="4000" b="1" dirty="0">
                <a:gradFill>
                  <a:gsLst>
                    <a:gs pos="0">
                      <a:srgbClr val="87EFFF"/>
                    </a:gs>
                    <a:gs pos="100000">
                      <a:srgbClr val="4862AB"/>
                    </a:gs>
                  </a:gsLst>
                  <a:lin ang="10800000" scaled="0"/>
                </a:gradFill>
                <a:latin typeface="Nexa Text Heavy" pitchFamily="2" charset="77"/>
                <a:cs typeface="Trebuchet MS"/>
              </a:rPr>
              <a:t> </a:t>
            </a:r>
            <a:r>
              <a:rPr lang="fr-FR" sz="4000" b="1" dirty="0">
                <a:gradFill>
                  <a:gsLst>
                    <a:gs pos="0">
                      <a:srgbClr val="87EFFF"/>
                    </a:gs>
                    <a:gs pos="100000">
                      <a:srgbClr val="4862AB"/>
                    </a:gs>
                  </a:gsLst>
                  <a:lin ang="10800000" scaled="0"/>
                </a:gradFill>
                <a:latin typeface="Nexa Text Heavy" pitchFamily="2" charset="77"/>
                <a:cs typeface="Trebuchet MS"/>
              </a:rPr>
              <a:t>32</a:t>
            </a:r>
            <a:r>
              <a:rPr sz="4000" b="1" dirty="0">
                <a:gradFill>
                  <a:gsLst>
                    <a:gs pos="0">
                      <a:srgbClr val="87EFFF"/>
                    </a:gs>
                    <a:gs pos="100000">
                      <a:srgbClr val="4862AB"/>
                    </a:gs>
                  </a:gsLst>
                  <a:lin ang="10800000" scaled="0"/>
                </a:gradFill>
                <a:latin typeface="Nexa Text Heavy" pitchFamily="2" charset="77"/>
                <a:cs typeface="Trebuchet MS"/>
              </a:rPr>
              <a:t>0</a:t>
            </a:r>
          </a:p>
          <a:p>
            <a:pPr marL="12700" marR="5080">
              <a:lnSpc>
                <a:spcPct val="109000"/>
              </a:lnSpc>
              <a:spcBef>
                <a:spcPts val="670"/>
              </a:spcBef>
            </a:pPr>
            <a:r>
              <a:rPr lang="en-US" sz="1200" dirty="0">
                <a:solidFill>
                  <a:schemeClr val="bg1"/>
                </a:solidFill>
                <a:latin typeface="Nexa Text" pitchFamily="2" charset="77"/>
              </a:rPr>
              <a:t>IT Equipment managed and maintained by </a:t>
            </a:r>
            <a:r>
              <a:rPr lang="en-US" sz="1200" dirty="0" err="1">
                <a:solidFill>
                  <a:schemeClr val="bg1"/>
                </a:solidFill>
                <a:latin typeface="Nexa Text" pitchFamily="2" charset="77"/>
              </a:rPr>
              <a:t>NowTeam</a:t>
            </a:r>
            <a:r>
              <a:rPr lang="en-US" sz="1200" dirty="0">
                <a:solidFill>
                  <a:schemeClr val="bg1"/>
                </a:solidFill>
                <a:latin typeface="Nexa Text" pitchFamily="2" charset="77"/>
              </a:rPr>
              <a:t>.</a:t>
            </a:r>
            <a:endParaRPr lang="fr-FR" sz="1200" dirty="0">
              <a:solidFill>
                <a:schemeClr val="bg1"/>
              </a:solidFill>
              <a:latin typeface="Nexa Text" pitchFamily="2" charset="77"/>
              <a:cs typeface="Verdana"/>
            </a:endParaRPr>
          </a:p>
        </p:txBody>
      </p:sp>
      <p:sp>
        <p:nvSpPr>
          <p:cNvPr id="6" name="object 12">
            <a:extLst>
              <a:ext uri="{FF2B5EF4-FFF2-40B4-BE49-F238E27FC236}">
                <a16:creationId xmlns:a16="http://schemas.microsoft.com/office/drawing/2014/main" id="{E9133DA4-C020-BC0C-7EEC-2B4BDB08709B}"/>
              </a:ext>
            </a:extLst>
          </p:cNvPr>
          <p:cNvSpPr txBox="1"/>
          <p:nvPr/>
        </p:nvSpPr>
        <p:spPr>
          <a:xfrm>
            <a:off x="1036854" y="5328836"/>
            <a:ext cx="3014345" cy="2003497"/>
          </a:xfrm>
          <a:prstGeom prst="rect">
            <a:avLst/>
          </a:prstGeom>
        </p:spPr>
        <p:txBody>
          <a:bodyPr vert="horz" wrap="square" lIns="0" tIns="408940" rIns="0" bIns="0" rtlCol="0">
            <a:spAutoFit/>
          </a:bodyPr>
          <a:lstStyle/>
          <a:p>
            <a:pPr marL="12700">
              <a:lnSpc>
                <a:spcPct val="100000"/>
              </a:lnSpc>
              <a:spcBef>
                <a:spcPts val="3220"/>
              </a:spcBef>
            </a:pPr>
            <a:r>
              <a:rPr sz="4000" b="1" dirty="0">
                <a:gradFill>
                  <a:gsLst>
                    <a:gs pos="0">
                      <a:srgbClr val="87EFFF"/>
                    </a:gs>
                    <a:gs pos="100000">
                      <a:srgbClr val="4862AB"/>
                    </a:gs>
                  </a:gsLst>
                  <a:lin ang="10800000" scaled="0"/>
                </a:gradFill>
                <a:latin typeface="Nexa Text Heavy" pitchFamily="2" charset="77"/>
                <a:cs typeface="Trebuchet MS"/>
              </a:rPr>
              <a:t>1</a:t>
            </a:r>
            <a:r>
              <a:rPr lang="fr-FR" sz="4000" b="1" dirty="0">
                <a:gradFill>
                  <a:gsLst>
                    <a:gs pos="0">
                      <a:srgbClr val="87EFFF"/>
                    </a:gs>
                    <a:gs pos="100000">
                      <a:srgbClr val="4862AB"/>
                    </a:gs>
                  </a:gsLst>
                  <a:lin ang="10800000" scaled="0"/>
                </a:gradFill>
                <a:latin typeface="Nexa Text Heavy" pitchFamily="2" charset="77"/>
                <a:cs typeface="Trebuchet MS"/>
              </a:rPr>
              <a:t>5</a:t>
            </a:r>
            <a:r>
              <a:rPr sz="4000" b="1" dirty="0">
                <a:gradFill>
                  <a:gsLst>
                    <a:gs pos="0">
                      <a:srgbClr val="87EFFF"/>
                    </a:gs>
                    <a:gs pos="100000">
                      <a:srgbClr val="4862AB"/>
                    </a:gs>
                  </a:gsLst>
                  <a:lin ang="10800000" scaled="0"/>
                </a:gradFill>
                <a:latin typeface="Nexa Text Heavy" pitchFamily="2" charset="77"/>
                <a:cs typeface="Trebuchet MS"/>
              </a:rPr>
              <a:t> </a:t>
            </a:r>
            <a:r>
              <a:rPr lang="fr-FR" sz="4000" b="1" dirty="0">
                <a:gradFill>
                  <a:gsLst>
                    <a:gs pos="0">
                      <a:srgbClr val="87EFFF"/>
                    </a:gs>
                    <a:gs pos="100000">
                      <a:srgbClr val="4862AB"/>
                    </a:gs>
                  </a:gsLst>
                  <a:lin ang="10800000" scaled="0"/>
                </a:gradFill>
                <a:latin typeface="Nexa Text Heavy" pitchFamily="2" charset="77"/>
                <a:cs typeface="Trebuchet MS"/>
              </a:rPr>
              <a:t>C</a:t>
            </a:r>
            <a:r>
              <a:rPr sz="4000" b="1" dirty="0">
                <a:gradFill>
                  <a:gsLst>
                    <a:gs pos="0">
                      <a:srgbClr val="87EFFF"/>
                    </a:gs>
                    <a:gs pos="100000">
                      <a:srgbClr val="4862AB"/>
                    </a:gs>
                  </a:gsLst>
                  <a:lin ang="10800000" scaled="0"/>
                </a:gradFill>
                <a:latin typeface="Nexa Text Heavy" pitchFamily="2" charset="77"/>
                <a:cs typeface="Trebuchet MS"/>
              </a:rPr>
              <a:t>I</a:t>
            </a:r>
            <a:r>
              <a:rPr lang="fr-FR" sz="4000" b="1" dirty="0">
                <a:gradFill>
                  <a:gsLst>
                    <a:gs pos="0">
                      <a:srgbClr val="87EFFF"/>
                    </a:gs>
                    <a:gs pos="100000">
                      <a:srgbClr val="4862AB"/>
                    </a:gs>
                  </a:gsLst>
                  <a:lin ang="10800000" scaled="0"/>
                </a:gradFill>
                <a:latin typeface="Nexa Text Heavy" pitchFamily="2" charset="77"/>
                <a:cs typeface="Trebuchet MS"/>
              </a:rPr>
              <a:t>O</a:t>
            </a:r>
            <a:endParaRPr sz="4000" b="1" dirty="0">
              <a:gradFill>
                <a:gsLst>
                  <a:gs pos="0">
                    <a:srgbClr val="87EFFF"/>
                  </a:gs>
                  <a:gs pos="100000">
                    <a:srgbClr val="4862AB"/>
                  </a:gs>
                </a:gsLst>
                <a:lin ang="10800000" scaled="0"/>
              </a:gradFill>
              <a:latin typeface="Nexa Text Heavy" pitchFamily="2" charset="77"/>
              <a:cs typeface="Trebuchet MS"/>
            </a:endParaRPr>
          </a:p>
          <a:p>
            <a:pPr marL="12700" marR="5080">
              <a:lnSpc>
                <a:spcPct val="109000"/>
              </a:lnSpc>
              <a:spcBef>
                <a:spcPts val="670"/>
              </a:spcBef>
            </a:pPr>
            <a:r>
              <a:rPr lang="en-US" sz="1200" dirty="0">
                <a:solidFill>
                  <a:schemeClr val="bg1"/>
                </a:solidFill>
                <a:latin typeface="Nexa Text" pitchFamily="2" charset="77"/>
              </a:rPr>
              <a:t>In 2022, </a:t>
            </a:r>
            <a:r>
              <a:rPr lang="en-US" sz="1200" dirty="0" err="1">
                <a:solidFill>
                  <a:schemeClr val="bg1"/>
                </a:solidFill>
                <a:latin typeface="Nexa Text" pitchFamily="2" charset="77"/>
              </a:rPr>
              <a:t>NowDSI</a:t>
            </a:r>
            <a:r>
              <a:rPr lang="en-US" sz="1200" dirty="0">
                <a:solidFill>
                  <a:schemeClr val="bg1"/>
                </a:solidFill>
                <a:latin typeface="Nexa Text" pitchFamily="2" charset="77"/>
              </a:rPr>
              <a:t> deployed 15 CIO  at our clients' locations to optimize the efficiency of their Information Systems.</a:t>
            </a:r>
          </a:p>
          <a:p>
            <a:pPr marL="12700" marR="5080">
              <a:lnSpc>
                <a:spcPct val="109000"/>
              </a:lnSpc>
              <a:spcBef>
                <a:spcPts val="670"/>
              </a:spcBef>
            </a:pPr>
            <a:endParaRPr sz="1200" dirty="0">
              <a:solidFill>
                <a:schemeClr val="bg1"/>
              </a:solidFill>
              <a:latin typeface="Nexa Text" pitchFamily="2" charset="77"/>
              <a:cs typeface="Verdana"/>
            </a:endParaRPr>
          </a:p>
        </p:txBody>
      </p:sp>
      <p:sp>
        <p:nvSpPr>
          <p:cNvPr id="8" name="object 13">
            <a:extLst>
              <a:ext uri="{FF2B5EF4-FFF2-40B4-BE49-F238E27FC236}">
                <a16:creationId xmlns:a16="http://schemas.microsoft.com/office/drawing/2014/main" id="{93A7E402-4542-7F4C-3198-2896B767F892}"/>
              </a:ext>
            </a:extLst>
          </p:cNvPr>
          <p:cNvSpPr txBox="1"/>
          <p:nvPr/>
        </p:nvSpPr>
        <p:spPr>
          <a:xfrm>
            <a:off x="3776090" y="1906055"/>
            <a:ext cx="1612265" cy="720709"/>
          </a:xfrm>
          <a:prstGeom prst="rect">
            <a:avLst/>
          </a:prstGeom>
        </p:spPr>
        <p:txBody>
          <a:bodyPr vert="horz" wrap="square" lIns="0" tIns="129539" rIns="0" bIns="0" rtlCol="0">
            <a:spAutoFit/>
          </a:bodyPr>
          <a:lstStyle/>
          <a:p>
            <a:pPr marL="12700">
              <a:lnSpc>
                <a:spcPct val="100000"/>
              </a:lnSpc>
              <a:spcBef>
                <a:spcPts val="1019"/>
              </a:spcBef>
            </a:pPr>
            <a:r>
              <a:rPr lang="fr-FR" sz="2500" b="1" dirty="0">
                <a:solidFill>
                  <a:schemeClr val="bg1"/>
                </a:solidFill>
                <a:latin typeface="Nexa Text Heavy" pitchFamily="2" charset="77"/>
                <a:cs typeface="Trebuchet MS"/>
              </a:rPr>
              <a:t>820</a:t>
            </a:r>
            <a:endParaRPr sz="2500" b="1" dirty="0">
              <a:solidFill>
                <a:schemeClr val="bg1"/>
              </a:solidFill>
              <a:latin typeface="Nexa Text Heavy" pitchFamily="2" charset="77"/>
              <a:cs typeface="Trebuchet MS"/>
            </a:endParaRPr>
          </a:p>
          <a:p>
            <a:pPr marL="12700">
              <a:lnSpc>
                <a:spcPct val="100000"/>
              </a:lnSpc>
              <a:spcBef>
                <a:spcPts val="405"/>
              </a:spcBef>
            </a:pPr>
            <a:r>
              <a:rPr lang="fr-FR" sz="1000" dirty="0">
                <a:solidFill>
                  <a:schemeClr val="bg1"/>
                </a:solidFill>
                <a:latin typeface="Nexa Text" pitchFamily="2" charset="77"/>
                <a:cs typeface="Verdana"/>
              </a:rPr>
              <a:t>PHYSICAL SERVERS</a:t>
            </a:r>
            <a:endParaRPr sz="1000" dirty="0">
              <a:solidFill>
                <a:schemeClr val="bg1"/>
              </a:solidFill>
              <a:latin typeface="Nexa Text" pitchFamily="2" charset="77"/>
              <a:cs typeface="Verdana"/>
            </a:endParaRPr>
          </a:p>
        </p:txBody>
      </p:sp>
      <p:sp>
        <p:nvSpPr>
          <p:cNvPr id="9" name="object 14">
            <a:extLst>
              <a:ext uri="{FF2B5EF4-FFF2-40B4-BE49-F238E27FC236}">
                <a16:creationId xmlns:a16="http://schemas.microsoft.com/office/drawing/2014/main" id="{90F065B7-941D-0AD3-D16B-3F4D168C6AC5}"/>
              </a:ext>
            </a:extLst>
          </p:cNvPr>
          <p:cNvSpPr txBox="1"/>
          <p:nvPr/>
        </p:nvSpPr>
        <p:spPr>
          <a:xfrm>
            <a:off x="3762856" y="2654462"/>
            <a:ext cx="1472565" cy="720709"/>
          </a:xfrm>
          <a:prstGeom prst="rect">
            <a:avLst/>
          </a:prstGeom>
        </p:spPr>
        <p:txBody>
          <a:bodyPr vert="horz" wrap="square" lIns="0" tIns="129539" rIns="0" bIns="0" rtlCol="0">
            <a:spAutoFit/>
          </a:bodyPr>
          <a:lstStyle/>
          <a:p>
            <a:pPr marL="12700">
              <a:lnSpc>
                <a:spcPct val="100000"/>
              </a:lnSpc>
              <a:spcBef>
                <a:spcPts val="1019"/>
              </a:spcBef>
            </a:pPr>
            <a:r>
              <a:rPr lang="fr-FR" sz="2500" b="1" dirty="0">
                <a:solidFill>
                  <a:schemeClr val="bg1"/>
                </a:solidFill>
                <a:latin typeface="Nexa Text Heavy" pitchFamily="2" charset="77"/>
                <a:cs typeface="Trebuchet MS"/>
              </a:rPr>
              <a:t>3 500</a:t>
            </a:r>
            <a:endParaRPr sz="2500" b="1" dirty="0">
              <a:solidFill>
                <a:schemeClr val="bg1"/>
              </a:solidFill>
              <a:latin typeface="Nexa Text Heavy" pitchFamily="2" charset="77"/>
              <a:cs typeface="Trebuchet MS"/>
            </a:endParaRPr>
          </a:p>
          <a:p>
            <a:pPr marL="12700">
              <a:lnSpc>
                <a:spcPct val="100000"/>
              </a:lnSpc>
              <a:spcBef>
                <a:spcPts val="405"/>
              </a:spcBef>
            </a:pPr>
            <a:r>
              <a:rPr lang="fr-FR" sz="1000" dirty="0">
                <a:solidFill>
                  <a:schemeClr val="bg1"/>
                </a:solidFill>
                <a:latin typeface="Nexa Text" pitchFamily="2" charset="77"/>
                <a:cs typeface="Verdana"/>
              </a:rPr>
              <a:t>VIRTUAL SERVERS</a:t>
            </a:r>
            <a:endParaRPr sz="1000" dirty="0">
              <a:solidFill>
                <a:schemeClr val="bg1"/>
              </a:solidFill>
              <a:latin typeface="Nexa Text" pitchFamily="2" charset="77"/>
              <a:cs typeface="Verdana"/>
            </a:endParaRPr>
          </a:p>
        </p:txBody>
      </p:sp>
      <p:sp>
        <p:nvSpPr>
          <p:cNvPr id="10" name="object 15">
            <a:extLst>
              <a:ext uri="{FF2B5EF4-FFF2-40B4-BE49-F238E27FC236}">
                <a16:creationId xmlns:a16="http://schemas.microsoft.com/office/drawing/2014/main" id="{E11FDD96-34B8-C764-875C-FCD27DFD7864}"/>
              </a:ext>
            </a:extLst>
          </p:cNvPr>
          <p:cNvSpPr txBox="1"/>
          <p:nvPr/>
        </p:nvSpPr>
        <p:spPr>
          <a:xfrm>
            <a:off x="3774939" y="3413622"/>
            <a:ext cx="1793875" cy="720709"/>
          </a:xfrm>
          <a:prstGeom prst="rect">
            <a:avLst/>
          </a:prstGeom>
        </p:spPr>
        <p:txBody>
          <a:bodyPr vert="horz" wrap="square" lIns="0" tIns="129539" rIns="0" bIns="0" rtlCol="0">
            <a:spAutoFit/>
          </a:bodyPr>
          <a:lstStyle/>
          <a:p>
            <a:pPr marL="12700">
              <a:lnSpc>
                <a:spcPct val="100000"/>
              </a:lnSpc>
              <a:spcBef>
                <a:spcPts val="1019"/>
              </a:spcBef>
            </a:pPr>
            <a:r>
              <a:rPr sz="2500" b="1" dirty="0">
                <a:solidFill>
                  <a:schemeClr val="bg1"/>
                </a:solidFill>
                <a:latin typeface="Nexa Text Heavy" pitchFamily="2" charset="77"/>
                <a:cs typeface="Trebuchet MS"/>
              </a:rPr>
              <a:t>1</a:t>
            </a:r>
            <a:r>
              <a:rPr lang="fr-FR" sz="2500" b="1" dirty="0">
                <a:solidFill>
                  <a:schemeClr val="bg1"/>
                </a:solidFill>
                <a:latin typeface="Nexa Text Heavy" pitchFamily="2" charset="77"/>
                <a:cs typeface="Trebuchet MS"/>
              </a:rPr>
              <a:t>8</a:t>
            </a:r>
            <a:r>
              <a:rPr sz="2500" b="1" dirty="0">
                <a:solidFill>
                  <a:schemeClr val="bg1"/>
                </a:solidFill>
                <a:latin typeface="Nexa Text Heavy" pitchFamily="2" charset="77"/>
                <a:cs typeface="Trebuchet MS"/>
              </a:rPr>
              <a:t> 000</a:t>
            </a:r>
          </a:p>
          <a:p>
            <a:pPr marL="12700">
              <a:lnSpc>
                <a:spcPct val="100000"/>
              </a:lnSpc>
              <a:spcBef>
                <a:spcPts val="405"/>
              </a:spcBef>
            </a:pPr>
            <a:r>
              <a:rPr lang="fr-FR" sz="1000" dirty="0">
                <a:solidFill>
                  <a:schemeClr val="bg1"/>
                </a:solidFill>
                <a:latin typeface="Nexa Text" pitchFamily="2" charset="77"/>
                <a:cs typeface="Verdana"/>
              </a:rPr>
              <a:t>SUPPORTED USERS</a:t>
            </a:r>
            <a:endParaRPr sz="1000" dirty="0">
              <a:solidFill>
                <a:schemeClr val="bg1"/>
              </a:solidFill>
              <a:latin typeface="Nexa Text" pitchFamily="2" charset="77"/>
              <a:cs typeface="Verdana"/>
            </a:endParaRPr>
          </a:p>
        </p:txBody>
      </p:sp>
      <p:sp>
        <p:nvSpPr>
          <p:cNvPr id="11" name="object 16">
            <a:extLst>
              <a:ext uri="{FF2B5EF4-FFF2-40B4-BE49-F238E27FC236}">
                <a16:creationId xmlns:a16="http://schemas.microsoft.com/office/drawing/2014/main" id="{7E846F3D-E8AF-8F19-29F5-AC04D4F7DFE6}"/>
              </a:ext>
            </a:extLst>
          </p:cNvPr>
          <p:cNvSpPr txBox="1"/>
          <p:nvPr/>
        </p:nvSpPr>
        <p:spPr>
          <a:xfrm>
            <a:off x="3774939" y="4342343"/>
            <a:ext cx="1219835" cy="742315"/>
          </a:xfrm>
          <a:prstGeom prst="rect">
            <a:avLst/>
          </a:prstGeom>
        </p:spPr>
        <p:txBody>
          <a:bodyPr vert="horz" wrap="square" lIns="0" tIns="129539" rIns="0" bIns="0" rtlCol="0">
            <a:spAutoFit/>
          </a:bodyPr>
          <a:lstStyle/>
          <a:p>
            <a:pPr marL="12700">
              <a:lnSpc>
                <a:spcPct val="100000"/>
              </a:lnSpc>
              <a:spcBef>
                <a:spcPts val="1019"/>
              </a:spcBef>
            </a:pPr>
            <a:r>
              <a:rPr lang="fr-FR" sz="2500" b="1" dirty="0">
                <a:solidFill>
                  <a:schemeClr val="bg1"/>
                </a:solidFill>
                <a:latin typeface="Nexa Text Heavy" pitchFamily="2" charset="77"/>
                <a:cs typeface="Trebuchet MS"/>
              </a:rPr>
              <a:t>2 000</a:t>
            </a:r>
            <a:endParaRPr sz="2500" b="1" dirty="0">
              <a:solidFill>
                <a:schemeClr val="bg1"/>
              </a:solidFill>
              <a:latin typeface="Nexa Text Heavy" pitchFamily="2" charset="77"/>
              <a:cs typeface="Trebuchet MS"/>
            </a:endParaRPr>
          </a:p>
          <a:p>
            <a:pPr marL="12700">
              <a:lnSpc>
                <a:spcPct val="100000"/>
              </a:lnSpc>
              <a:spcBef>
                <a:spcPts val="405"/>
              </a:spcBef>
            </a:pPr>
            <a:r>
              <a:rPr lang="fr-FR" sz="1000" dirty="0">
                <a:solidFill>
                  <a:schemeClr val="bg1"/>
                </a:solidFill>
                <a:latin typeface="Nexa Text" pitchFamily="2" charset="77"/>
                <a:cs typeface="Verdana"/>
              </a:rPr>
              <a:t>SECURE WEBSITES</a:t>
            </a:r>
            <a:endParaRPr sz="1000" dirty="0">
              <a:solidFill>
                <a:schemeClr val="bg1"/>
              </a:solidFill>
              <a:latin typeface="Nexa Text" pitchFamily="2" charset="77"/>
              <a:cs typeface="Verdana"/>
            </a:endParaRPr>
          </a:p>
        </p:txBody>
      </p:sp>
      <p:sp>
        <p:nvSpPr>
          <p:cNvPr id="13" name="object 18">
            <a:extLst>
              <a:ext uri="{FF2B5EF4-FFF2-40B4-BE49-F238E27FC236}">
                <a16:creationId xmlns:a16="http://schemas.microsoft.com/office/drawing/2014/main" id="{D5FBF593-E609-5EAC-EF52-5709296C1865}"/>
              </a:ext>
            </a:extLst>
          </p:cNvPr>
          <p:cNvSpPr/>
          <p:nvPr/>
        </p:nvSpPr>
        <p:spPr>
          <a:xfrm>
            <a:off x="3411922" y="2213324"/>
            <a:ext cx="88900" cy="2760980"/>
          </a:xfrm>
          <a:custGeom>
            <a:avLst/>
            <a:gdLst/>
            <a:ahLst/>
            <a:cxnLst/>
            <a:rect l="l" t="t" r="r" b="b"/>
            <a:pathLst>
              <a:path w="88900" h="2760979">
                <a:moveTo>
                  <a:pt x="0" y="0"/>
                </a:moveTo>
                <a:lnTo>
                  <a:pt x="0" y="1298270"/>
                </a:lnTo>
                <a:lnTo>
                  <a:pt x="88900" y="1397000"/>
                </a:lnTo>
                <a:lnTo>
                  <a:pt x="0" y="1485900"/>
                </a:lnTo>
                <a:lnTo>
                  <a:pt x="0" y="2760548"/>
                </a:lnTo>
              </a:path>
            </a:pathLst>
          </a:custGeom>
          <a:ln w="12700">
            <a:solidFill>
              <a:schemeClr val="bg1"/>
            </a:solidFill>
          </a:ln>
        </p:spPr>
        <p:txBody>
          <a:bodyPr wrap="square" lIns="0" tIns="0" rIns="0" bIns="0" rtlCol="0"/>
          <a:lstStyle/>
          <a:p>
            <a:endParaRPr>
              <a:solidFill>
                <a:schemeClr val="bg1"/>
              </a:solidFill>
            </a:endParaRPr>
          </a:p>
        </p:txBody>
      </p:sp>
      <p:sp>
        <p:nvSpPr>
          <p:cNvPr id="19" name="object 23">
            <a:extLst>
              <a:ext uri="{FF2B5EF4-FFF2-40B4-BE49-F238E27FC236}">
                <a16:creationId xmlns:a16="http://schemas.microsoft.com/office/drawing/2014/main" id="{8DB61833-E630-4C8C-4E10-0A9436ECDBE6}"/>
              </a:ext>
            </a:extLst>
          </p:cNvPr>
          <p:cNvSpPr txBox="1"/>
          <p:nvPr/>
        </p:nvSpPr>
        <p:spPr>
          <a:xfrm>
            <a:off x="6150287" y="2415874"/>
            <a:ext cx="2287962" cy="600420"/>
          </a:xfrm>
          <a:prstGeom prst="rect">
            <a:avLst/>
          </a:prstGeom>
        </p:spPr>
        <p:txBody>
          <a:bodyPr vert="horz" wrap="square" lIns="0" tIns="129539" rIns="0" bIns="0" rtlCol="0">
            <a:spAutoFit/>
          </a:bodyPr>
          <a:lstStyle/>
          <a:p>
            <a:pPr>
              <a:lnSpc>
                <a:spcPct val="100000"/>
              </a:lnSpc>
              <a:spcBef>
                <a:spcPts val="1019"/>
              </a:spcBef>
            </a:pPr>
            <a:r>
              <a:rPr lang="fr-FR" b="1" dirty="0">
                <a:solidFill>
                  <a:schemeClr val="bg1"/>
                </a:solidFill>
                <a:latin typeface="Nexa Text Heavy" pitchFamily="2" charset="77"/>
                <a:cs typeface="Trebuchet MS"/>
              </a:rPr>
              <a:t>400 000</a:t>
            </a:r>
          </a:p>
          <a:p>
            <a:pPr marR="5080">
              <a:lnSpc>
                <a:spcPct val="113599"/>
              </a:lnSpc>
              <a:spcBef>
                <a:spcPts val="225"/>
              </a:spcBef>
            </a:pPr>
            <a:r>
              <a:rPr lang="fr-FR" sz="1000" spc="5" dirty="0">
                <a:solidFill>
                  <a:schemeClr val="bg1"/>
                </a:solidFill>
                <a:latin typeface="Nexa Text" pitchFamily="2" charset="77"/>
                <a:cs typeface="Verdana"/>
              </a:rPr>
              <a:t>BLOCKED ATTACKS</a:t>
            </a:r>
            <a:endParaRPr lang="fr-FR" sz="1000" dirty="0">
              <a:solidFill>
                <a:schemeClr val="bg1"/>
              </a:solidFill>
              <a:latin typeface="Nexa Text" pitchFamily="2" charset="77"/>
              <a:cs typeface="Verdana"/>
            </a:endParaRPr>
          </a:p>
        </p:txBody>
      </p:sp>
      <p:sp>
        <p:nvSpPr>
          <p:cNvPr id="20" name="object 25">
            <a:extLst>
              <a:ext uri="{FF2B5EF4-FFF2-40B4-BE49-F238E27FC236}">
                <a16:creationId xmlns:a16="http://schemas.microsoft.com/office/drawing/2014/main" id="{22FBD0D4-8D74-3B56-8C88-63644881EAE4}"/>
              </a:ext>
            </a:extLst>
          </p:cNvPr>
          <p:cNvSpPr txBox="1"/>
          <p:nvPr/>
        </p:nvSpPr>
        <p:spPr>
          <a:xfrm>
            <a:off x="6060600" y="5483079"/>
            <a:ext cx="1592295" cy="652165"/>
          </a:xfrm>
          <a:prstGeom prst="rect">
            <a:avLst/>
          </a:prstGeom>
        </p:spPr>
        <p:txBody>
          <a:bodyPr vert="horz" wrap="square" lIns="0" tIns="441959" rIns="0" bIns="0" rtlCol="0">
            <a:spAutoFit/>
          </a:bodyPr>
          <a:lstStyle/>
          <a:p>
            <a:pPr marL="12700" marR="5080">
              <a:lnSpc>
                <a:spcPct val="118100"/>
              </a:lnSpc>
              <a:spcBef>
                <a:spcPts val="550"/>
              </a:spcBef>
            </a:pPr>
            <a:r>
              <a:rPr lang="fr-FR" sz="1200" b="1" dirty="0">
                <a:gradFill>
                  <a:gsLst>
                    <a:gs pos="0">
                      <a:srgbClr val="87EFFF"/>
                    </a:gs>
                    <a:gs pos="100000">
                      <a:srgbClr val="4862AB"/>
                    </a:gs>
                  </a:gsLst>
                  <a:lin ang="10800000" scaled="0"/>
                </a:gradFill>
                <a:latin typeface="Nexa Text Heavy" pitchFamily="2" charset="77"/>
                <a:cs typeface="Verdana"/>
              </a:rPr>
              <a:t>OUR OBJECTIVE :</a:t>
            </a:r>
            <a:endParaRPr sz="1200" dirty="0">
              <a:gradFill>
                <a:gsLst>
                  <a:gs pos="0">
                    <a:srgbClr val="87EFFF"/>
                  </a:gs>
                  <a:gs pos="100000">
                    <a:srgbClr val="4862AB"/>
                  </a:gs>
                </a:gsLst>
                <a:lin ang="10800000" scaled="0"/>
              </a:gradFill>
              <a:latin typeface="Nexa Text Book" pitchFamily="2" charset="77"/>
              <a:cs typeface="Verdana"/>
            </a:endParaRPr>
          </a:p>
        </p:txBody>
      </p:sp>
      <p:sp>
        <p:nvSpPr>
          <p:cNvPr id="21" name="object 27">
            <a:extLst>
              <a:ext uri="{FF2B5EF4-FFF2-40B4-BE49-F238E27FC236}">
                <a16:creationId xmlns:a16="http://schemas.microsoft.com/office/drawing/2014/main" id="{051737A7-4F0E-F1F1-CA06-E57E1B5C3326}"/>
              </a:ext>
            </a:extLst>
          </p:cNvPr>
          <p:cNvSpPr txBox="1"/>
          <p:nvPr/>
        </p:nvSpPr>
        <p:spPr>
          <a:xfrm>
            <a:off x="7922703" y="5128752"/>
            <a:ext cx="1969434" cy="582210"/>
          </a:xfrm>
          <a:prstGeom prst="rect">
            <a:avLst/>
          </a:prstGeom>
        </p:spPr>
        <p:txBody>
          <a:bodyPr vert="horz" wrap="square" lIns="0" tIns="129539" rIns="0" bIns="0" rtlCol="0">
            <a:spAutoFit/>
          </a:bodyPr>
          <a:lstStyle/>
          <a:p>
            <a:pPr marL="12700">
              <a:lnSpc>
                <a:spcPct val="100000"/>
              </a:lnSpc>
              <a:spcBef>
                <a:spcPts val="1019"/>
              </a:spcBef>
            </a:pPr>
            <a:r>
              <a:rPr lang="fr-FR" sz="1600" b="1" dirty="0">
                <a:solidFill>
                  <a:schemeClr val="bg1"/>
                </a:solidFill>
                <a:latin typeface="Nexa Text Heavy" pitchFamily="2" charset="77"/>
                <a:cs typeface="Trebuchet MS"/>
              </a:rPr>
              <a:t>87,5 %</a:t>
            </a:r>
            <a:endParaRPr sz="1600" b="1" dirty="0">
              <a:solidFill>
                <a:schemeClr val="bg1"/>
              </a:solidFill>
              <a:latin typeface="Nexa Text Heavy" pitchFamily="2" charset="77"/>
              <a:cs typeface="Trebuchet MS"/>
            </a:endParaRPr>
          </a:p>
          <a:p>
            <a:pPr marL="12700">
              <a:lnSpc>
                <a:spcPct val="100000"/>
              </a:lnSpc>
              <a:spcBef>
                <a:spcPts val="405"/>
              </a:spcBef>
            </a:pPr>
            <a:r>
              <a:rPr lang="fr-FR" sz="1000" spc="-5" dirty="0">
                <a:solidFill>
                  <a:schemeClr val="bg1"/>
                </a:solidFill>
                <a:latin typeface="Nexa Text" pitchFamily="2" charset="77"/>
                <a:cs typeface="Verdana"/>
              </a:rPr>
              <a:t>Good qualification rate</a:t>
            </a:r>
            <a:endParaRPr sz="1000" dirty="0">
              <a:solidFill>
                <a:schemeClr val="bg1"/>
              </a:solidFill>
              <a:latin typeface="Nexa Text" pitchFamily="2" charset="77"/>
              <a:cs typeface="Verdana"/>
            </a:endParaRPr>
          </a:p>
        </p:txBody>
      </p:sp>
      <p:sp>
        <p:nvSpPr>
          <p:cNvPr id="48" name="object 27">
            <a:extLst>
              <a:ext uri="{FF2B5EF4-FFF2-40B4-BE49-F238E27FC236}">
                <a16:creationId xmlns:a16="http://schemas.microsoft.com/office/drawing/2014/main" id="{DF8F8D06-654A-8DE3-C62C-3CBA42E74152}"/>
              </a:ext>
            </a:extLst>
          </p:cNvPr>
          <p:cNvSpPr txBox="1"/>
          <p:nvPr/>
        </p:nvSpPr>
        <p:spPr>
          <a:xfrm>
            <a:off x="7908433" y="5661584"/>
            <a:ext cx="1969434" cy="736098"/>
          </a:xfrm>
          <a:prstGeom prst="rect">
            <a:avLst/>
          </a:prstGeom>
        </p:spPr>
        <p:txBody>
          <a:bodyPr vert="horz" wrap="square" lIns="0" tIns="129539" rIns="0" bIns="0" rtlCol="0">
            <a:spAutoFit/>
          </a:bodyPr>
          <a:lstStyle/>
          <a:p>
            <a:pPr marL="12700">
              <a:lnSpc>
                <a:spcPct val="100000"/>
              </a:lnSpc>
              <a:spcBef>
                <a:spcPts val="1019"/>
              </a:spcBef>
            </a:pPr>
            <a:r>
              <a:rPr lang="fr-FR" sz="1600" b="1" dirty="0">
                <a:solidFill>
                  <a:schemeClr val="bg1"/>
                </a:solidFill>
                <a:latin typeface="Nexa Text Heavy" pitchFamily="2" charset="77"/>
                <a:cs typeface="Trebuchet MS"/>
              </a:rPr>
              <a:t>99 %</a:t>
            </a:r>
            <a:endParaRPr sz="1600" b="1" dirty="0">
              <a:solidFill>
                <a:schemeClr val="bg1"/>
              </a:solidFill>
              <a:latin typeface="Nexa Text Heavy" pitchFamily="2" charset="77"/>
              <a:cs typeface="Trebuchet MS"/>
            </a:endParaRPr>
          </a:p>
          <a:p>
            <a:pPr marL="12700">
              <a:lnSpc>
                <a:spcPct val="100000"/>
              </a:lnSpc>
              <a:spcBef>
                <a:spcPts val="405"/>
              </a:spcBef>
            </a:pPr>
            <a:r>
              <a:rPr lang="en-US" sz="1000" spc="-5" dirty="0">
                <a:solidFill>
                  <a:schemeClr val="bg1"/>
                </a:solidFill>
                <a:latin typeface="Nexa Text" pitchFamily="2" charset="77"/>
                <a:cs typeface="Verdana"/>
              </a:rPr>
              <a:t>Rate of successful resolution by augmented technicians.</a:t>
            </a:r>
            <a:endParaRPr sz="1000" dirty="0">
              <a:solidFill>
                <a:schemeClr val="bg1"/>
              </a:solidFill>
              <a:latin typeface="Nexa Text" pitchFamily="2" charset="77"/>
              <a:cs typeface="Verdana"/>
            </a:endParaRPr>
          </a:p>
        </p:txBody>
      </p:sp>
      <p:sp>
        <p:nvSpPr>
          <p:cNvPr id="49" name="object 27">
            <a:extLst>
              <a:ext uri="{FF2B5EF4-FFF2-40B4-BE49-F238E27FC236}">
                <a16:creationId xmlns:a16="http://schemas.microsoft.com/office/drawing/2014/main" id="{248F102E-7517-35F4-6C87-3117FBDADC40}"/>
              </a:ext>
            </a:extLst>
          </p:cNvPr>
          <p:cNvSpPr txBox="1"/>
          <p:nvPr/>
        </p:nvSpPr>
        <p:spPr>
          <a:xfrm>
            <a:off x="7922703" y="6349428"/>
            <a:ext cx="2128727" cy="582210"/>
          </a:xfrm>
          <a:prstGeom prst="rect">
            <a:avLst/>
          </a:prstGeom>
        </p:spPr>
        <p:txBody>
          <a:bodyPr vert="horz" wrap="square" lIns="0" tIns="129539" rIns="0" bIns="0" rtlCol="0">
            <a:spAutoFit/>
          </a:bodyPr>
          <a:lstStyle/>
          <a:p>
            <a:pPr marL="12700">
              <a:lnSpc>
                <a:spcPct val="100000"/>
              </a:lnSpc>
              <a:spcBef>
                <a:spcPts val="1019"/>
              </a:spcBef>
            </a:pPr>
            <a:r>
              <a:rPr lang="fr-FR" sz="1600" b="1" dirty="0">
                <a:solidFill>
                  <a:schemeClr val="bg1"/>
                </a:solidFill>
                <a:latin typeface="Nexa Text Heavy" pitchFamily="2" charset="77"/>
                <a:cs typeface="Trebuchet MS"/>
              </a:rPr>
              <a:t>7,5 X</a:t>
            </a:r>
            <a:endParaRPr sz="1600" b="1" dirty="0">
              <a:solidFill>
                <a:schemeClr val="bg1"/>
              </a:solidFill>
              <a:latin typeface="Nexa Text Heavy" pitchFamily="2" charset="77"/>
              <a:cs typeface="Trebuchet MS"/>
            </a:endParaRPr>
          </a:p>
          <a:p>
            <a:pPr marL="12700">
              <a:lnSpc>
                <a:spcPct val="100000"/>
              </a:lnSpc>
              <a:spcBef>
                <a:spcPts val="405"/>
              </a:spcBef>
            </a:pPr>
            <a:r>
              <a:rPr lang="en-US" sz="1000" spc="-5" dirty="0">
                <a:solidFill>
                  <a:schemeClr val="bg1"/>
                </a:solidFill>
                <a:latin typeface="Nexa Text" pitchFamily="2" charset="77"/>
                <a:cs typeface="Verdana"/>
              </a:rPr>
              <a:t>Reduced user downtime per year</a:t>
            </a:r>
            <a:endParaRPr sz="1000" dirty="0">
              <a:solidFill>
                <a:schemeClr val="bg1"/>
              </a:solidFill>
              <a:latin typeface="Nexa Text" pitchFamily="2" charset="77"/>
              <a:cs typeface="Verdana"/>
            </a:endParaRPr>
          </a:p>
        </p:txBody>
      </p:sp>
      <p:sp>
        <p:nvSpPr>
          <p:cNvPr id="50" name="object 27">
            <a:extLst>
              <a:ext uri="{FF2B5EF4-FFF2-40B4-BE49-F238E27FC236}">
                <a16:creationId xmlns:a16="http://schemas.microsoft.com/office/drawing/2014/main" id="{F4A927C5-AB47-7E24-3EAF-FC58A95D0664}"/>
              </a:ext>
            </a:extLst>
          </p:cNvPr>
          <p:cNvSpPr txBox="1"/>
          <p:nvPr/>
        </p:nvSpPr>
        <p:spPr>
          <a:xfrm>
            <a:off x="7922703" y="4465054"/>
            <a:ext cx="1969434" cy="582210"/>
          </a:xfrm>
          <a:prstGeom prst="rect">
            <a:avLst/>
          </a:prstGeom>
        </p:spPr>
        <p:txBody>
          <a:bodyPr vert="horz" wrap="square" lIns="0" tIns="129539" rIns="0" bIns="0" rtlCol="0">
            <a:spAutoFit/>
          </a:bodyPr>
          <a:lstStyle/>
          <a:p>
            <a:pPr marL="12700">
              <a:lnSpc>
                <a:spcPct val="100000"/>
              </a:lnSpc>
              <a:spcBef>
                <a:spcPts val="1019"/>
              </a:spcBef>
            </a:pPr>
            <a:r>
              <a:rPr lang="fr-FR" sz="1600" b="1" dirty="0">
                <a:solidFill>
                  <a:schemeClr val="bg1"/>
                </a:solidFill>
                <a:latin typeface="Nexa Text Heavy" pitchFamily="2" charset="77"/>
                <a:cs typeface="Trebuchet MS"/>
              </a:rPr>
              <a:t>20 sec</a:t>
            </a:r>
            <a:endParaRPr sz="1600" b="1" dirty="0">
              <a:solidFill>
                <a:schemeClr val="bg1"/>
              </a:solidFill>
              <a:latin typeface="Nexa Text Heavy" pitchFamily="2" charset="77"/>
              <a:cs typeface="Trebuchet MS"/>
            </a:endParaRPr>
          </a:p>
          <a:p>
            <a:pPr marL="12700">
              <a:lnSpc>
                <a:spcPct val="100000"/>
              </a:lnSpc>
              <a:spcBef>
                <a:spcPts val="405"/>
              </a:spcBef>
            </a:pPr>
            <a:r>
              <a:rPr lang="en-US" sz="1000" spc="-5" dirty="0">
                <a:solidFill>
                  <a:schemeClr val="bg1"/>
                </a:solidFill>
                <a:latin typeface="Nexa Text" pitchFamily="2" charset="77"/>
                <a:cs typeface="Verdana"/>
              </a:rPr>
              <a:t>Creation of a ticket in just 20 seconds</a:t>
            </a:r>
            <a:endParaRPr sz="1000" dirty="0">
              <a:solidFill>
                <a:schemeClr val="bg1"/>
              </a:solidFill>
              <a:latin typeface="Nexa Text" pitchFamily="2" charset="77"/>
              <a:cs typeface="Verdana"/>
            </a:endParaRPr>
          </a:p>
        </p:txBody>
      </p:sp>
      <p:pic>
        <p:nvPicPr>
          <p:cNvPr id="51" name="Image 50">
            <a:extLst>
              <a:ext uri="{FF2B5EF4-FFF2-40B4-BE49-F238E27FC236}">
                <a16:creationId xmlns:a16="http://schemas.microsoft.com/office/drawing/2014/main" id="{4137DC92-47A5-62E7-70C0-918C15C40104}"/>
              </a:ext>
            </a:extLst>
          </p:cNvPr>
          <p:cNvPicPr>
            <a:picLocks noChangeAspect="1"/>
          </p:cNvPicPr>
          <p:nvPr/>
        </p:nvPicPr>
        <p:blipFill>
          <a:blip r:embed="rId5"/>
          <a:stretch>
            <a:fillRect/>
          </a:stretch>
        </p:blipFill>
        <p:spPr>
          <a:xfrm>
            <a:off x="6060602" y="4639309"/>
            <a:ext cx="1292446" cy="1071654"/>
          </a:xfrm>
          <a:prstGeom prst="rect">
            <a:avLst/>
          </a:prstGeom>
        </p:spPr>
      </p:pic>
      <p:pic>
        <p:nvPicPr>
          <p:cNvPr id="1028" name="Picture 4">
            <a:extLst>
              <a:ext uri="{FF2B5EF4-FFF2-40B4-BE49-F238E27FC236}">
                <a16:creationId xmlns:a16="http://schemas.microsoft.com/office/drawing/2014/main" id="{FF0FE2EB-7BB7-5BE0-89CA-F5F2E57936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3442" y="1982881"/>
            <a:ext cx="1596226" cy="1596226"/>
          </a:xfrm>
          <a:prstGeom prst="rect">
            <a:avLst/>
          </a:prstGeom>
          <a:noFill/>
          <a:extLst>
            <a:ext uri="{909E8E84-426E-40DD-AFC4-6F175D3DCCD1}">
              <a14:hiddenFill xmlns:a14="http://schemas.microsoft.com/office/drawing/2010/main">
                <a:solidFill>
                  <a:srgbClr val="FFFFFF"/>
                </a:solidFill>
              </a14:hiddenFill>
            </a:ext>
          </a:extLst>
        </p:spPr>
      </p:pic>
      <p:sp>
        <p:nvSpPr>
          <p:cNvPr id="59" name="object 11">
            <a:extLst>
              <a:ext uri="{FF2B5EF4-FFF2-40B4-BE49-F238E27FC236}">
                <a16:creationId xmlns:a16="http://schemas.microsoft.com/office/drawing/2014/main" id="{CB97D7B0-8FC8-86DD-F86E-3766FF061F7E}"/>
              </a:ext>
            </a:extLst>
          </p:cNvPr>
          <p:cNvSpPr txBox="1"/>
          <p:nvPr/>
        </p:nvSpPr>
        <p:spPr>
          <a:xfrm>
            <a:off x="6150287" y="1626937"/>
            <a:ext cx="3543883" cy="720710"/>
          </a:xfrm>
          <a:prstGeom prst="rect">
            <a:avLst/>
          </a:prstGeom>
        </p:spPr>
        <p:txBody>
          <a:bodyPr vert="horz" wrap="square" lIns="0" tIns="408940" rIns="0" bIns="0" rtlCol="0" anchor="t">
            <a:spAutoFit/>
          </a:bodyPr>
          <a:lstStyle/>
          <a:p>
            <a:pPr marL="12700">
              <a:lnSpc>
                <a:spcPct val="100000"/>
              </a:lnSpc>
              <a:spcBef>
                <a:spcPts val="3220"/>
              </a:spcBef>
            </a:pPr>
            <a:r>
              <a:rPr lang="fr-FR" sz="2000" b="1" dirty="0">
                <a:gradFill>
                  <a:gsLst>
                    <a:gs pos="0">
                      <a:srgbClr val="87EFFF"/>
                    </a:gs>
                    <a:gs pos="100000">
                      <a:srgbClr val="4862AB"/>
                    </a:gs>
                  </a:gsLst>
                  <a:lin ang="10800000" scaled="0"/>
                </a:gradFill>
                <a:latin typeface="Nexa Text Heavy" pitchFamily="2" charset="77"/>
                <a:cs typeface="Trebuchet MS"/>
              </a:rPr>
              <a:t>CYBERSECURITY</a:t>
            </a:r>
            <a:endParaRPr lang="fr-FR" sz="2000" dirty="0">
              <a:solidFill>
                <a:schemeClr val="bg1"/>
              </a:solidFill>
              <a:latin typeface="Nexa Text" pitchFamily="2" charset="77"/>
              <a:cs typeface="Verdana"/>
            </a:endParaRPr>
          </a:p>
        </p:txBody>
      </p:sp>
      <p:sp>
        <p:nvSpPr>
          <p:cNvPr id="62" name="object 25">
            <a:extLst>
              <a:ext uri="{FF2B5EF4-FFF2-40B4-BE49-F238E27FC236}">
                <a16:creationId xmlns:a16="http://schemas.microsoft.com/office/drawing/2014/main" id="{83EE0BB0-FD63-9B15-288B-18594195A3DB}"/>
              </a:ext>
            </a:extLst>
          </p:cNvPr>
          <p:cNvSpPr txBox="1"/>
          <p:nvPr/>
        </p:nvSpPr>
        <p:spPr>
          <a:xfrm>
            <a:off x="6060600" y="5785063"/>
            <a:ext cx="1592295" cy="1086130"/>
          </a:xfrm>
          <a:prstGeom prst="rect">
            <a:avLst/>
          </a:prstGeom>
        </p:spPr>
        <p:txBody>
          <a:bodyPr vert="horz" wrap="square" lIns="0" tIns="441959" rIns="0" bIns="0" rtlCol="0">
            <a:spAutoFit/>
          </a:bodyPr>
          <a:lstStyle/>
          <a:p>
            <a:pPr marL="12700" marR="5080">
              <a:lnSpc>
                <a:spcPct val="118100"/>
              </a:lnSpc>
              <a:spcBef>
                <a:spcPts val="550"/>
              </a:spcBef>
            </a:pPr>
            <a:r>
              <a:rPr lang="en-US" sz="1200" dirty="0">
                <a:solidFill>
                  <a:schemeClr val="bg1"/>
                </a:solidFill>
                <a:latin typeface="Nexa Text Book" pitchFamily="2" charset="77"/>
                <a:cs typeface="Verdana"/>
              </a:rPr>
              <a:t>Providing the right answer, at the right time, to the right person.</a:t>
            </a:r>
            <a:endParaRPr sz="1200" dirty="0">
              <a:solidFill>
                <a:schemeClr val="bg1"/>
              </a:solidFill>
              <a:latin typeface="Nexa Text Book" pitchFamily="2" charset="77"/>
              <a:cs typeface="Verdana"/>
            </a:endParaRPr>
          </a:p>
        </p:txBody>
      </p:sp>
      <p:sp>
        <p:nvSpPr>
          <p:cNvPr id="63" name="ZoneTexte 62">
            <a:extLst>
              <a:ext uri="{FF2B5EF4-FFF2-40B4-BE49-F238E27FC236}">
                <a16:creationId xmlns:a16="http://schemas.microsoft.com/office/drawing/2014/main" id="{E14A758E-B13E-F0F5-C265-9613359112A7}"/>
              </a:ext>
            </a:extLst>
          </p:cNvPr>
          <p:cNvSpPr txBox="1"/>
          <p:nvPr/>
        </p:nvSpPr>
        <p:spPr>
          <a:xfrm>
            <a:off x="10052008" y="7053974"/>
            <a:ext cx="639805" cy="307731"/>
          </a:xfrm>
          <a:prstGeom prst="rect">
            <a:avLst/>
          </a:prstGeom>
          <a:noFill/>
        </p:spPr>
        <p:txBody>
          <a:bodyPr wrap="square" rtlCol="0">
            <a:spAutoFit/>
          </a:bodyPr>
          <a:lstStyle/>
          <a:p>
            <a:r>
              <a:rPr lang="fr-FR" sz="1400" dirty="0">
                <a:solidFill>
                  <a:schemeClr val="bg1"/>
                </a:solidFill>
                <a:latin typeface="Nexa Text" pitchFamily="2" charset="77"/>
              </a:rPr>
              <a:t>25</a:t>
            </a:r>
          </a:p>
        </p:txBody>
      </p:sp>
      <p:sp>
        <p:nvSpPr>
          <p:cNvPr id="2" name="object 23">
            <a:extLst>
              <a:ext uri="{FF2B5EF4-FFF2-40B4-BE49-F238E27FC236}">
                <a16:creationId xmlns:a16="http://schemas.microsoft.com/office/drawing/2014/main" id="{5393C4D3-5B0D-70DE-2C1B-0C833F68615E}"/>
              </a:ext>
            </a:extLst>
          </p:cNvPr>
          <p:cNvSpPr txBox="1"/>
          <p:nvPr/>
        </p:nvSpPr>
        <p:spPr>
          <a:xfrm>
            <a:off x="7922228" y="2341215"/>
            <a:ext cx="1406143" cy="669413"/>
          </a:xfrm>
          <a:prstGeom prst="rect">
            <a:avLst/>
          </a:prstGeom>
        </p:spPr>
        <p:txBody>
          <a:bodyPr vert="horz" wrap="square" lIns="0" tIns="129539" rIns="0" bIns="0" rtlCol="0">
            <a:spAutoFit/>
          </a:bodyPr>
          <a:lstStyle/>
          <a:p>
            <a:pPr>
              <a:lnSpc>
                <a:spcPct val="100000"/>
              </a:lnSpc>
              <a:spcBef>
                <a:spcPts val="1019"/>
              </a:spcBef>
            </a:pPr>
            <a:r>
              <a:rPr lang="fr-FR" b="1" dirty="0">
                <a:solidFill>
                  <a:schemeClr val="bg1"/>
                </a:solidFill>
                <a:latin typeface="Nexa Text Heavy" pitchFamily="2" charset="77"/>
                <a:cs typeface="Trebuchet MS"/>
              </a:rPr>
              <a:t>400</a:t>
            </a:r>
            <a:r>
              <a:rPr lang="fr-FR" sz="2500" b="1" dirty="0">
                <a:solidFill>
                  <a:schemeClr val="bg1"/>
                </a:solidFill>
                <a:latin typeface="Nexa Text Heavy" pitchFamily="2" charset="77"/>
                <a:cs typeface="Trebuchet MS"/>
              </a:rPr>
              <a:t>                </a:t>
            </a:r>
            <a:r>
              <a:rPr lang="fr-FR" sz="1000" spc="5" dirty="0">
                <a:solidFill>
                  <a:schemeClr val="bg1"/>
                </a:solidFill>
                <a:latin typeface="Nexa Text" pitchFamily="2" charset="77"/>
                <a:cs typeface="Verdana"/>
              </a:rPr>
              <a:t>PROTECTED CLIENTS</a:t>
            </a:r>
            <a:endParaRPr lang="fr-FR" sz="1000" dirty="0">
              <a:solidFill>
                <a:schemeClr val="bg1"/>
              </a:solidFill>
              <a:latin typeface="Nexa Text" pitchFamily="2" charset="77"/>
              <a:cs typeface="Verdana"/>
            </a:endParaRPr>
          </a:p>
        </p:txBody>
      </p:sp>
      <p:sp>
        <p:nvSpPr>
          <p:cNvPr id="7" name="object 23">
            <a:extLst>
              <a:ext uri="{FF2B5EF4-FFF2-40B4-BE49-F238E27FC236}">
                <a16:creationId xmlns:a16="http://schemas.microsoft.com/office/drawing/2014/main" id="{81DE279C-2BD2-8661-684F-FBEA35931AB2}"/>
              </a:ext>
            </a:extLst>
          </p:cNvPr>
          <p:cNvSpPr txBox="1"/>
          <p:nvPr/>
        </p:nvSpPr>
        <p:spPr>
          <a:xfrm>
            <a:off x="6151213" y="3146144"/>
            <a:ext cx="2756207" cy="600420"/>
          </a:xfrm>
          <a:prstGeom prst="rect">
            <a:avLst/>
          </a:prstGeom>
        </p:spPr>
        <p:txBody>
          <a:bodyPr vert="horz" wrap="square" lIns="0" tIns="129539" rIns="0" bIns="0" rtlCol="0">
            <a:spAutoFit/>
          </a:bodyPr>
          <a:lstStyle/>
          <a:p>
            <a:pPr>
              <a:lnSpc>
                <a:spcPct val="100000"/>
              </a:lnSpc>
              <a:spcBef>
                <a:spcPts val="1019"/>
              </a:spcBef>
            </a:pPr>
            <a:r>
              <a:rPr lang="fr-FR" b="1" dirty="0">
                <a:solidFill>
                  <a:schemeClr val="bg1"/>
                </a:solidFill>
                <a:latin typeface="Nexa Text Heavy" pitchFamily="2" charset="77"/>
                <a:cs typeface="Trebuchet MS"/>
              </a:rPr>
              <a:t>5M</a:t>
            </a:r>
          </a:p>
          <a:p>
            <a:pPr marR="5080">
              <a:lnSpc>
                <a:spcPct val="113599"/>
              </a:lnSpc>
              <a:spcBef>
                <a:spcPts val="225"/>
              </a:spcBef>
            </a:pPr>
            <a:r>
              <a:rPr lang="fr-FR" sz="1000" spc="5" dirty="0">
                <a:solidFill>
                  <a:schemeClr val="bg1"/>
                </a:solidFill>
                <a:latin typeface="Nexa Text" pitchFamily="2" charset="77"/>
                <a:cs typeface="Verdana"/>
              </a:rPr>
              <a:t>OF EVENTS ANALYZED EVERY DAY</a:t>
            </a:r>
            <a:endParaRPr lang="fr-FR" sz="1000" dirty="0">
              <a:solidFill>
                <a:schemeClr val="bg1"/>
              </a:solidFill>
              <a:latin typeface="Nexa Text" pitchFamily="2" charset="77"/>
              <a:cs typeface="Verdana"/>
            </a:endParaRPr>
          </a:p>
        </p:txBody>
      </p:sp>
      <p:pic>
        <p:nvPicPr>
          <p:cNvPr id="17" name="Image 16" descr="Une image contenant costume&#10;&#10;Description générée automatiquement">
            <a:extLst>
              <a:ext uri="{FF2B5EF4-FFF2-40B4-BE49-F238E27FC236}">
                <a16:creationId xmlns:a16="http://schemas.microsoft.com/office/drawing/2014/main" id="{EC1F6C60-9835-622C-FE60-EC047A6579C6}"/>
              </a:ext>
            </a:extLst>
          </p:cNvPr>
          <p:cNvPicPr>
            <a:picLocks noChangeAspect="1"/>
          </p:cNvPicPr>
          <p:nvPr/>
        </p:nvPicPr>
        <p:blipFill>
          <a:blip r:embed="rId7"/>
          <a:stretch>
            <a:fillRect/>
          </a:stretch>
        </p:blipFill>
        <p:spPr>
          <a:xfrm>
            <a:off x="4105095" y="5813876"/>
            <a:ext cx="1130326" cy="1268171"/>
          </a:xfrm>
          <a:prstGeom prst="rect">
            <a:avLst/>
          </a:prstGeom>
        </p:spPr>
      </p:pic>
    </p:spTree>
    <p:extLst>
      <p:ext uri="{BB962C8B-B14F-4D97-AF65-F5344CB8AC3E}">
        <p14:creationId xmlns:p14="http://schemas.microsoft.com/office/powerpoint/2010/main" val="2626310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71F26"/>
        </a:solidFill>
        <a:effectLst/>
      </p:bgPr>
    </p:bg>
    <p:spTree>
      <p:nvGrpSpPr>
        <p:cNvPr id="1" name=""/>
        <p:cNvGrpSpPr/>
        <p:nvPr/>
      </p:nvGrpSpPr>
      <p:grpSpPr>
        <a:xfrm>
          <a:off x="0" y="0"/>
          <a:ext cx="0" cy="0"/>
          <a:chOff x="0" y="0"/>
          <a:chExt cx="0" cy="0"/>
        </a:xfrm>
      </p:grpSpPr>
      <p:pic>
        <p:nvPicPr>
          <p:cNvPr id="6" name="Image 5" descr="Une image contenant personne, intérieur, mur, homme&#10;&#10;Description générée automatiquement">
            <a:extLst>
              <a:ext uri="{FF2B5EF4-FFF2-40B4-BE49-F238E27FC236}">
                <a16:creationId xmlns:a16="http://schemas.microsoft.com/office/drawing/2014/main" id="{D2E1F9A0-6D53-9D30-75CC-8DE5C6D7CF10}"/>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b="2917"/>
          <a:stretch/>
        </p:blipFill>
        <p:spPr>
          <a:xfrm>
            <a:off x="-1" y="562"/>
            <a:ext cx="10691813" cy="7561727"/>
          </a:xfrm>
          <a:prstGeom prst="rect">
            <a:avLst/>
          </a:prstGeom>
        </p:spPr>
      </p:pic>
      <p:pic>
        <p:nvPicPr>
          <p:cNvPr id="7" name="Image 6">
            <a:extLst>
              <a:ext uri="{FF2B5EF4-FFF2-40B4-BE49-F238E27FC236}">
                <a16:creationId xmlns:a16="http://schemas.microsoft.com/office/drawing/2014/main" id="{865D688B-B3E5-475E-0842-11A315C50B4E}"/>
              </a:ext>
            </a:extLst>
          </p:cNvPr>
          <p:cNvPicPr>
            <a:picLocks noChangeAspect="1"/>
          </p:cNvPicPr>
          <p:nvPr/>
        </p:nvPicPr>
        <p:blipFill rotWithShape="1">
          <a:blip r:embed="rId4">
            <a:alphaModFix amt="25000"/>
          </a:blip>
          <a:srcRect t="-746" r="-229" b="1"/>
          <a:stretch/>
        </p:blipFill>
        <p:spPr>
          <a:xfrm>
            <a:off x="3205396" y="2236993"/>
            <a:ext cx="4281020" cy="3088865"/>
          </a:xfrm>
          <a:prstGeom prst="rect">
            <a:avLst/>
          </a:prstGeom>
        </p:spPr>
      </p:pic>
      <p:sp>
        <p:nvSpPr>
          <p:cNvPr id="4" name="object 6">
            <a:extLst>
              <a:ext uri="{FF2B5EF4-FFF2-40B4-BE49-F238E27FC236}">
                <a16:creationId xmlns:a16="http://schemas.microsoft.com/office/drawing/2014/main" id="{5F1CACBC-1AC3-2609-6872-91AB09D97BFE}"/>
              </a:ext>
            </a:extLst>
          </p:cNvPr>
          <p:cNvSpPr txBox="1">
            <a:spLocks noGrp="1"/>
          </p:cNvSpPr>
          <p:nvPr>
            <p:ph type="title"/>
          </p:nvPr>
        </p:nvSpPr>
        <p:spPr>
          <a:xfrm>
            <a:off x="1547813" y="3441333"/>
            <a:ext cx="7596188" cy="680184"/>
          </a:xfrm>
          <a:prstGeom prst="rect">
            <a:avLst/>
          </a:prstGeom>
        </p:spPr>
        <p:txBody>
          <a:bodyPr vert="horz" wrap="square" lIns="0" tIns="15238" rIns="0" bIns="0" rtlCol="0" anchor="ctr">
            <a:spAutoFit/>
          </a:bodyPr>
          <a:lstStyle/>
          <a:p>
            <a:pPr marL="12699" algn="ctr">
              <a:spcBef>
                <a:spcPts val="100"/>
              </a:spcBef>
            </a:pPr>
            <a:r>
              <a:rPr lang="fr-FR" sz="4800" dirty="0">
                <a:solidFill>
                  <a:schemeClr val="bg1"/>
                </a:solidFill>
                <a:latin typeface="Nexa Text" pitchFamily="2" charset="77"/>
                <a:cs typeface="Verdana"/>
              </a:rPr>
              <a:t>THE EXECUTIVE TEAM</a:t>
            </a:r>
          </a:p>
        </p:txBody>
      </p:sp>
      <p:sp>
        <p:nvSpPr>
          <p:cNvPr id="9" name="ZoneTexte 8">
            <a:extLst>
              <a:ext uri="{FF2B5EF4-FFF2-40B4-BE49-F238E27FC236}">
                <a16:creationId xmlns:a16="http://schemas.microsoft.com/office/drawing/2014/main" id="{58C9AB1B-4BE8-5FA0-F338-A430446C5495}"/>
              </a:ext>
            </a:extLst>
          </p:cNvPr>
          <p:cNvSpPr txBox="1"/>
          <p:nvPr/>
        </p:nvSpPr>
        <p:spPr>
          <a:xfrm>
            <a:off x="10052008" y="7053974"/>
            <a:ext cx="639805" cy="307731"/>
          </a:xfrm>
          <a:prstGeom prst="rect">
            <a:avLst/>
          </a:prstGeom>
          <a:noFill/>
        </p:spPr>
        <p:txBody>
          <a:bodyPr wrap="square" rtlCol="0">
            <a:spAutoFit/>
          </a:bodyPr>
          <a:lstStyle/>
          <a:p>
            <a:r>
              <a:rPr lang="fr-FR" sz="1400" dirty="0">
                <a:solidFill>
                  <a:schemeClr val="bg1"/>
                </a:solidFill>
                <a:latin typeface="Nexa Text" pitchFamily="2" charset="77"/>
              </a:rPr>
              <a:t>26</a:t>
            </a:r>
          </a:p>
        </p:txBody>
      </p:sp>
    </p:spTree>
    <p:extLst>
      <p:ext uri="{BB962C8B-B14F-4D97-AF65-F5344CB8AC3E}">
        <p14:creationId xmlns:p14="http://schemas.microsoft.com/office/powerpoint/2010/main" val="74565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71F26"/>
        </a:solidFill>
        <a:effectLst/>
      </p:bgPr>
    </p:bg>
    <p:spTree>
      <p:nvGrpSpPr>
        <p:cNvPr id="1" name=""/>
        <p:cNvGrpSpPr/>
        <p:nvPr/>
      </p:nvGrpSpPr>
      <p:grpSpPr>
        <a:xfrm>
          <a:off x="0" y="0"/>
          <a:ext cx="0" cy="0"/>
          <a:chOff x="0" y="0"/>
          <a:chExt cx="0" cy="0"/>
        </a:xfrm>
      </p:grpSpPr>
      <p:pic>
        <p:nvPicPr>
          <p:cNvPr id="2" name="Image 1" descr="Une image contenant personne, intérieur, femme&#10;&#10;Description générée automatiquement">
            <a:extLst>
              <a:ext uri="{FF2B5EF4-FFF2-40B4-BE49-F238E27FC236}">
                <a16:creationId xmlns:a16="http://schemas.microsoft.com/office/drawing/2014/main" id="{760473B5-CA80-C455-E3C1-B1AE65EF0D90}"/>
              </a:ext>
            </a:extLst>
          </p:cNvPr>
          <p:cNvPicPr>
            <a:picLocks noChangeAspect="1"/>
          </p:cNvPicPr>
          <p:nvPr/>
        </p:nvPicPr>
        <p:blipFill rotWithShape="1">
          <a:blip r:embed="rId3">
            <a:alphaModFix amt="10000"/>
          </a:blip>
          <a:srcRect l="6292" t="48785" r="14185" b="13715"/>
          <a:stretch/>
        </p:blipFill>
        <p:spPr>
          <a:xfrm>
            <a:off x="0" y="0"/>
            <a:ext cx="10691814" cy="7562850"/>
          </a:xfrm>
          <a:prstGeom prst="rect">
            <a:avLst/>
          </a:prstGeom>
        </p:spPr>
      </p:pic>
      <p:pic>
        <p:nvPicPr>
          <p:cNvPr id="16" name="Image 15">
            <a:extLst>
              <a:ext uri="{FF2B5EF4-FFF2-40B4-BE49-F238E27FC236}">
                <a16:creationId xmlns:a16="http://schemas.microsoft.com/office/drawing/2014/main" id="{8AAB75D7-E594-11AC-FBEF-7C88F6D9E7E0}"/>
              </a:ext>
            </a:extLst>
          </p:cNvPr>
          <p:cNvPicPr>
            <a:picLocks noChangeAspect="1"/>
          </p:cNvPicPr>
          <p:nvPr/>
        </p:nvPicPr>
        <p:blipFill rotWithShape="1">
          <a:blip r:embed="rId4"/>
          <a:srcRect t="21061" r="22435"/>
          <a:stretch/>
        </p:blipFill>
        <p:spPr>
          <a:xfrm>
            <a:off x="8721518" y="562"/>
            <a:ext cx="1970295" cy="1439396"/>
          </a:xfrm>
          <a:prstGeom prst="rect">
            <a:avLst/>
          </a:prstGeom>
        </p:spPr>
      </p:pic>
      <p:sp>
        <p:nvSpPr>
          <p:cNvPr id="4" name="object 2">
            <a:extLst>
              <a:ext uri="{FF2B5EF4-FFF2-40B4-BE49-F238E27FC236}">
                <a16:creationId xmlns:a16="http://schemas.microsoft.com/office/drawing/2014/main" id="{20999402-EA0D-DF6D-39F7-97886C00DF08}"/>
              </a:ext>
            </a:extLst>
          </p:cNvPr>
          <p:cNvSpPr txBox="1"/>
          <p:nvPr/>
        </p:nvSpPr>
        <p:spPr>
          <a:xfrm>
            <a:off x="760614" y="764044"/>
            <a:ext cx="7479495" cy="505265"/>
          </a:xfrm>
          <a:prstGeom prst="rect">
            <a:avLst/>
          </a:prstGeom>
        </p:spPr>
        <p:txBody>
          <a:bodyPr vert="horz" wrap="square" lIns="0" tIns="12698" rIns="0" bIns="0" rtlCol="0">
            <a:spAutoFit/>
          </a:bodyPr>
          <a:lstStyle/>
          <a:p>
            <a:pPr marL="12699">
              <a:spcBef>
                <a:spcPts val="100"/>
              </a:spcBef>
            </a:pPr>
            <a:r>
              <a:rPr lang="fr-FR" sz="3200" b="1" dirty="0">
                <a:solidFill>
                  <a:schemeClr val="bg1"/>
                </a:solidFill>
                <a:latin typeface="Nexa Text Extra Bold Italic" pitchFamily="2" charset="77"/>
                <a:cs typeface="Verdana"/>
              </a:rPr>
              <a:t>PASSIONATE AT YOUR SERVICE</a:t>
            </a:r>
          </a:p>
        </p:txBody>
      </p:sp>
      <p:sp>
        <p:nvSpPr>
          <p:cNvPr id="14" name="object 2">
            <a:extLst>
              <a:ext uri="{FF2B5EF4-FFF2-40B4-BE49-F238E27FC236}">
                <a16:creationId xmlns:a16="http://schemas.microsoft.com/office/drawing/2014/main" id="{915528AB-B8E1-8016-59F1-3BB13A8D67CF}"/>
              </a:ext>
            </a:extLst>
          </p:cNvPr>
          <p:cNvSpPr txBox="1"/>
          <p:nvPr/>
        </p:nvSpPr>
        <p:spPr>
          <a:xfrm>
            <a:off x="760614" y="531911"/>
            <a:ext cx="4103584" cy="228234"/>
          </a:xfrm>
          <a:prstGeom prst="rect">
            <a:avLst/>
          </a:prstGeom>
        </p:spPr>
        <p:txBody>
          <a:bodyPr vert="horz" wrap="square" lIns="0" tIns="12698" rIns="0" bIns="0" rtlCol="0">
            <a:spAutoFit/>
          </a:bodyPr>
          <a:lstStyle/>
          <a:p>
            <a:pPr marL="12699">
              <a:spcBef>
                <a:spcPts val="100"/>
              </a:spcBef>
            </a:pPr>
            <a:r>
              <a:rPr lang="fr-FR" sz="1400" dirty="0">
                <a:solidFill>
                  <a:schemeClr val="bg1"/>
                </a:solidFill>
                <a:latin typeface="Nexa Text" pitchFamily="2" charset="77"/>
                <a:cs typeface="Verdana"/>
              </a:rPr>
              <a:t>THE EXECUTIVE TEAM</a:t>
            </a:r>
          </a:p>
        </p:txBody>
      </p:sp>
      <p:sp>
        <p:nvSpPr>
          <p:cNvPr id="5" name="Rectangle 4">
            <a:extLst>
              <a:ext uri="{FF2B5EF4-FFF2-40B4-BE49-F238E27FC236}">
                <a16:creationId xmlns:a16="http://schemas.microsoft.com/office/drawing/2014/main" id="{339E6501-2386-2FEE-3FB5-7903E7078296}"/>
              </a:ext>
            </a:extLst>
          </p:cNvPr>
          <p:cNvSpPr/>
          <p:nvPr/>
        </p:nvSpPr>
        <p:spPr>
          <a:xfrm rot="10800000">
            <a:off x="760594" y="1273208"/>
            <a:ext cx="7479495" cy="82800"/>
          </a:xfrm>
          <a:prstGeom prst="rect">
            <a:avLst/>
          </a:prstGeom>
          <a:gradFill>
            <a:gsLst>
              <a:gs pos="0">
                <a:srgbClr val="87EFFF"/>
              </a:gs>
              <a:gs pos="100000">
                <a:srgbClr val="4862A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CB141372-F65A-ED22-9546-ABBB8A7D8D08}"/>
              </a:ext>
            </a:extLst>
          </p:cNvPr>
          <p:cNvPicPr>
            <a:picLocks noChangeAspect="1"/>
          </p:cNvPicPr>
          <p:nvPr/>
        </p:nvPicPr>
        <p:blipFill>
          <a:blip r:embed="rId5"/>
          <a:stretch>
            <a:fillRect/>
          </a:stretch>
        </p:blipFill>
        <p:spPr>
          <a:xfrm>
            <a:off x="760594" y="2110505"/>
            <a:ext cx="9251738" cy="4781797"/>
          </a:xfrm>
          <a:prstGeom prst="rect">
            <a:avLst/>
          </a:prstGeom>
        </p:spPr>
      </p:pic>
      <p:sp>
        <p:nvSpPr>
          <p:cNvPr id="10" name="ZoneTexte 9">
            <a:extLst>
              <a:ext uri="{FF2B5EF4-FFF2-40B4-BE49-F238E27FC236}">
                <a16:creationId xmlns:a16="http://schemas.microsoft.com/office/drawing/2014/main" id="{E6F6C845-249D-4DA5-3ED6-B3F263228FF8}"/>
              </a:ext>
            </a:extLst>
          </p:cNvPr>
          <p:cNvSpPr txBox="1"/>
          <p:nvPr/>
        </p:nvSpPr>
        <p:spPr>
          <a:xfrm>
            <a:off x="10052008" y="7053974"/>
            <a:ext cx="639805" cy="307731"/>
          </a:xfrm>
          <a:prstGeom prst="rect">
            <a:avLst/>
          </a:prstGeom>
          <a:noFill/>
        </p:spPr>
        <p:txBody>
          <a:bodyPr wrap="square" rtlCol="0">
            <a:spAutoFit/>
          </a:bodyPr>
          <a:lstStyle/>
          <a:p>
            <a:r>
              <a:rPr lang="fr-FR" sz="1400" dirty="0">
                <a:solidFill>
                  <a:schemeClr val="bg1"/>
                </a:solidFill>
                <a:latin typeface="Nexa Text" pitchFamily="2" charset="77"/>
              </a:rPr>
              <a:t>27</a:t>
            </a:r>
          </a:p>
        </p:txBody>
      </p:sp>
    </p:spTree>
    <p:extLst>
      <p:ext uri="{BB962C8B-B14F-4D97-AF65-F5344CB8AC3E}">
        <p14:creationId xmlns:p14="http://schemas.microsoft.com/office/powerpoint/2010/main" val="683522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71F26"/>
        </a:solidFill>
        <a:effectLst/>
      </p:bgPr>
    </p:bg>
    <p:spTree>
      <p:nvGrpSpPr>
        <p:cNvPr id="1" name=""/>
        <p:cNvGrpSpPr/>
        <p:nvPr/>
      </p:nvGrpSpPr>
      <p:grpSpPr>
        <a:xfrm>
          <a:off x="0" y="0"/>
          <a:ext cx="0" cy="0"/>
          <a:chOff x="0" y="0"/>
          <a:chExt cx="0" cy="0"/>
        </a:xfrm>
      </p:grpSpPr>
      <p:pic>
        <p:nvPicPr>
          <p:cNvPr id="13" name="Image 12" descr="Une image contenant personne, mur, homme, intérieur&#10;&#10;Description générée automatiquement">
            <a:extLst>
              <a:ext uri="{FF2B5EF4-FFF2-40B4-BE49-F238E27FC236}">
                <a16:creationId xmlns:a16="http://schemas.microsoft.com/office/drawing/2014/main" id="{291A9CEE-AAF3-BC42-7A01-2272196463C4}"/>
              </a:ext>
            </a:extLst>
          </p:cNvPr>
          <p:cNvPicPr>
            <a:picLocks noChangeAspect="1"/>
          </p:cNvPicPr>
          <p:nvPr/>
        </p:nvPicPr>
        <p:blipFill rotWithShape="1">
          <a:blip r:embed="rId3">
            <a:alphaModFix amt="10000"/>
          </a:blip>
          <a:srcRect l="10265" t="16596" r="10216" b="27161"/>
          <a:stretch/>
        </p:blipFill>
        <p:spPr>
          <a:xfrm>
            <a:off x="-2" y="0"/>
            <a:ext cx="10691813" cy="7562288"/>
          </a:xfrm>
          <a:prstGeom prst="rect">
            <a:avLst/>
          </a:prstGeom>
        </p:spPr>
      </p:pic>
      <p:sp>
        <p:nvSpPr>
          <p:cNvPr id="5" name="object 4">
            <a:extLst>
              <a:ext uri="{FF2B5EF4-FFF2-40B4-BE49-F238E27FC236}">
                <a16:creationId xmlns:a16="http://schemas.microsoft.com/office/drawing/2014/main" id="{9C53D39E-057D-6B51-538D-7B4E5B94B058}"/>
              </a:ext>
            </a:extLst>
          </p:cNvPr>
          <p:cNvSpPr/>
          <p:nvPr/>
        </p:nvSpPr>
        <p:spPr>
          <a:xfrm>
            <a:off x="3348075" y="3175330"/>
            <a:ext cx="3996054" cy="474980"/>
          </a:xfrm>
          <a:custGeom>
            <a:avLst/>
            <a:gdLst/>
            <a:ahLst/>
            <a:cxnLst/>
            <a:rect l="l" t="t" r="r" b="b"/>
            <a:pathLst>
              <a:path w="3996054" h="474979">
                <a:moveTo>
                  <a:pt x="661822" y="40970"/>
                </a:moveTo>
                <a:lnTo>
                  <a:pt x="657021" y="24345"/>
                </a:lnTo>
                <a:lnTo>
                  <a:pt x="645820" y="10350"/>
                </a:lnTo>
                <a:lnTo>
                  <a:pt x="630059" y="1790"/>
                </a:lnTo>
                <a:lnTo>
                  <a:pt x="612851" y="0"/>
                </a:lnTo>
                <a:lnTo>
                  <a:pt x="596214" y="4800"/>
                </a:lnTo>
                <a:lnTo>
                  <a:pt x="582218" y="16014"/>
                </a:lnTo>
                <a:lnTo>
                  <a:pt x="371055" y="268439"/>
                </a:lnTo>
                <a:lnTo>
                  <a:pt x="371055" y="101828"/>
                </a:lnTo>
                <a:lnTo>
                  <a:pt x="353656" y="66205"/>
                </a:lnTo>
                <a:lnTo>
                  <a:pt x="328015" y="56718"/>
                </a:lnTo>
                <a:lnTo>
                  <a:pt x="314566" y="58115"/>
                </a:lnTo>
                <a:lnTo>
                  <a:pt x="10731" y="400177"/>
                </a:lnTo>
                <a:lnTo>
                  <a:pt x="0" y="433006"/>
                </a:lnTo>
                <a:lnTo>
                  <a:pt x="4597" y="449694"/>
                </a:lnTo>
                <a:lnTo>
                  <a:pt x="37211" y="474027"/>
                </a:lnTo>
                <a:lnTo>
                  <a:pt x="44983" y="474700"/>
                </a:lnTo>
                <a:lnTo>
                  <a:pt x="54457" y="473697"/>
                </a:lnTo>
                <a:lnTo>
                  <a:pt x="63550" y="470725"/>
                </a:lnTo>
                <a:lnTo>
                  <a:pt x="71945" y="465785"/>
                </a:lnTo>
                <a:lnTo>
                  <a:pt x="79286" y="458939"/>
                </a:lnTo>
                <a:lnTo>
                  <a:pt x="280758" y="223875"/>
                </a:lnTo>
                <a:lnTo>
                  <a:pt x="280758" y="392772"/>
                </a:lnTo>
                <a:lnTo>
                  <a:pt x="298323" y="428510"/>
                </a:lnTo>
                <a:lnTo>
                  <a:pt x="324142" y="437870"/>
                </a:lnTo>
                <a:lnTo>
                  <a:pt x="337642" y="436359"/>
                </a:lnTo>
                <a:lnTo>
                  <a:pt x="350088" y="430898"/>
                </a:lnTo>
                <a:lnTo>
                  <a:pt x="360540" y="421741"/>
                </a:lnTo>
                <a:lnTo>
                  <a:pt x="651471" y="73952"/>
                </a:lnTo>
                <a:lnTo>
                  <a:pt x="660031" y="58191"/>
                </a:lnTo>
                <a:lnTo>
                  <a:pt x="661822" y="40970"/>
                </a:lnTo>
                <a:close/>
              </a:path>
              <a:path w="3996054" h="474979">
                <a:moveTo>
                  <a:pt x="1059053" y="62699"/>
                </a:moveTo>
                <a:lnTo>
                  <a:pt x="1032471" y="62699"/>
                </a:lnTo>
                <a:lnTo>
                  <a:pt x="1032471" y="353123"/>
                </a:lnTo>
                <a:lnTo>
                  <a:pt x="796213" y="62699"/>
                </a:lnTo>
                <a:lnTo>
                  <a:pt x="784682" y="62699"/>
                </a:lnTo>
                <a:lnTo>
                  <a:pt x="784682" y="413816"/>
                </a:lnTo>
                <a:lnTo>
                  <a:pt x="811758" y="413816"/>
                </a:lnTo>
                <a:lnTo>
                  <a:pt x="811758" y="123901"/>
                </a:lnTo>
                <a:lnTo>
                  <a:pt x="1048512" y="413816"/>
                </a:lnTo>
                <a:lnTo>
                  <a:pt x="1059053" y="413816"/>
                </a:lnTo>
                <a:lnTo>
                  <a:pt x="1059053" y="62699"/>
                </a:lnTo>
                <a:close/>
              </a:path>
              <a:path w="3996054" h="474979">
                <a:moveTo>
                  <a:pt x="1489925" y="238772"/>
                </a:moveTo>
                <a:lnTo>
                  <a:pt x="1487233" y="202323"/>
                </a:lnTo>
                <a:lnTo>
                  <a:pt x="1478648" y="168732"/>
                </a:lnTo>
                <a:lnTo>
                  <a:pt x="1464157" y="137998"/>
                </a:lnTo>
                <a:lnTo>
                  <a:pt x="1463814" y="137541"/>
                </a:lnTo>
                <a:lnTo>
                  <a:pt x="1463814" y="238772"/>
                </a:lnTo>
                <a:lnTo>
                  <a:pt x="1462824" y="258419"/>
                </a:lnTo>
                <a:lnTo>
                  <a:pt x="1454670" y="296291"/>
                </a:lnTo>
                <a:lnTo>
                  <a:pt x="1426540" y="345732"/>
                </a:lnTo>
                <a:lnTo>
                  <a:pt x="1396123" y="371690"/>
                </a:lnTo>
                <a:lnTo>
                  <a:pt x="1357757" y="388988"/>
                </a:lnTo>
                <a:lnTo>
                  <a:pt x="1312862" y="394766"/>
                </a:lnTo>
                <a:lnTo>
                  <a:pt x="1279448" y="391883"/>
                </a:lnTo>
                <a:lnTo>
                  <a:pt x="1224267" y="368808"/>
                </a:lnTo>
                <a:lnTo>
                  <a:pt x="1185151" y="324421"/>
                </a:lnTo>
                <a:lnTo>
                  <a:pt x="1165085" y="269240"/>
                </a:lnTo>
                <a:lnTo>
                  <a:pt x="1162418" y="237769"/>
                </a:lnTo>
                <a:lnTo>
                  <a:pt x="1164628" y="206489"/>
                </a:lnTo>
                <a:lnTo>
                  <a:pt x="1184059" y="150939"/>
                </a:lnTo>
                <a:lnTo>
                  <a:pt x="1222997" y="107518"/>
                </a:lnTo>
                <a:lnTo>
                  <a:pt x="1278801" y="85077"/>
                </a:lnTo>
                <a:lnTo>
                  <a:pt x="1312862" y="82270"/>
                </a:lnTo>
                <a:lnTo>
                  <a:pt x="1346720" y="85102"/>
                </a:lnTo>
                <a:lnTo>
                  <a:pt x="1402397" y="107797"/>
                </a:lnTo>
                <a:lnTo>
                  <a:pt x="1441551" y="151599"/>
                </a:lnTo>
                <a:lnTo>
                  <a:pt x="1461363" y="206908"/>
                </a:lnTo>
                <a:lnTo>
                  <a:pt x="1463814" y="238772"/>
                </a:lnTo>
                <a:lnTo>
                  <a:pt x="1463814" y="137541"/>
                </a:lnTo>
                <a:lnTo>
                  <a:pt x="1443774" y="110109"/>
                </a:lnTo>
                <a:lnTo>
                  <a:pt x="1418107" y="86956"/>
                </a:lnTo>
                <a:lnTo>
                  <a:pt x="1409496" y="82270"/>
                </a:lnTo>
                <a:lnTo>
                  <a:pt x="1387729" y="70408"/>
                </a:lnTo>
                <a:lnTo>
                  <a:pt x="1352651" y="60490"/>
                </a:lnTo>
                <a:lnTo>
                  <a:pt x="1312862" y="57188"/>
                </a:lnTo>
                <a:lnTo>
                  <a:pt x="1285494" y="58801"/>
                </a:lnTo>
                <a:lnTo>
                  <a:pt x="1236586" y="71716"/>
                </a:lnTo>
                <a:lnTo>
                  <a:pt x="1195870" y="96824"/>
                </a:lnTo>
                <a:lnTo>
                  <a:pt x="1165771" y="129806"/>
                </a:lnTo>
                <a:lnTo>
                  <a:pt x="1146530" y="169570"/>
                </a:lnTo>
                <a:lnTo>
                  <a:pt x="1136992" y="213969"/>
                </a:lnTo>
                <a:lnTo>
                  <a:pt x="1135799" y="237769"/>
                </a:lnTo>
                <a:lnTo>
                  <a:pt x="1136510" y="255346"/>
                </a:lnTo>
                <a:lnTo>
                  <a:pt x="1147089" y="305485"/>
                </a:lnTo>
                <a:lnTo>
                  <a:pt x="1169797" y="350100"/>
                </a:lnTo>
                <a:lnTo>
                  <a:pt x="1204798" y="386676"/>
                </a:lnTo>
                <a:lnTo>
                  <a:pt x="1253566" y="411238"/>
                </a:lnTo>
                <a:lnTo>
                  <a:pt x="1292072" y="418884"/>
                </a:lnTo>
                <a:lnTo>
                  <a:pt x="1312862" y="419849"/>
                </a:lnTo>
                <a:lnTo>
                  <a:pt x="1333665" y="418884"/>
                </a:lnTo>
                <a:lnTo>
                  <a:pt x="1372158" y="411238"/>
                </a:lnTo>
                <a:lnTo>
                  <a:pt x="1408506" y="394766"/>
                </a:lnTo>
                <a:lnTo>
                  <a:pt x="1421028" y="386613"/>
                </a:lnTo>
                <a:lnTo>
                  <a:pt x="1455585" y="350469"/>
                </a:lnTo>
                <a:lnTo>
                  <a:pt x="1478394" y="305981"/>
                </a:lnTo>
                <a:lnTo>
                  <a:pt x="1489214" y="256133"/>
                </a:lnTo>
                <a:lnTo>
                  <a:pt x="1489925" y="238772"/>
                </a:lnTo>
                <a:close/>
              </a:path>
              <a:path w="3996054" h="474979">
                <a:moveTo>
                  <a:pt x="2029663" y="62699"/>
                </a:moveTo>
                <a:lnTo>
                  <a:pt x="2000580" y="62699"/>
                </a:lnTo>
                <a:lnTo>
                  <a:pt x="1891728" y="383717"/>
                </a:lnTo>
                <a:lnTo>
                  <a:pt x="1784388" y="62699"/>
                </a:lnTo>
                <a:lnTo>
                  <a:pt x="1769338" y="62699"/>
                </a:lnTo>
                <a:lnTo>
                  <a:pt x="1661490" y="383717"/>
                </a:lnTo>
                <a:lnTo>
                  <a:pt x="1553146" y="62699"/>
                </a:lnTo>
                <a:lnTo>
                  <a:pt x="1524558" y="62699"/>
                </a:lnTo>
                <a:lnTo>
                  <a:pt x="1647456" y="414820"/>
                </a:lnTo>
                <a:lnTo>
                  <a:pt x="1676539" y="414820"/>
                </a:lnTo>
                <a:lnTo>
                  <a:pt x="1732724" y="249301"/>
                </a:lnTo>
                <a:lnTo>
                  <a:pt x="1776857" y="111353"/>
                </a:lnTo>
                <a:lnTo>
                  <a:pt x="1821002" y="250304"/>
                </a:lnTo>
                <a:lnTo>
                  <a:pt x="1876679" y="414820"/>
                </a:lnTo>
                <a:lnTo>
                  <a:pt x="1905774" y="414820"/>
                </a:lnTo>
                <a:lnTo>
                  <a:pt x="2029663" y="62699"/>
                </a:lnTo>
                <a:close/>
              </a:path>
              <a:path w="3996054" h="474979">
                <a:moveTo>
                  <a:pt x="2382812" y="313512"/>
                </a:moveTo>
                <a:lnTo>
                  <a:pt x="2367521" y="265595"/>
                </a:lnTo>
                <a:lnTo>
                  <a:pt x="2336800" y="237998"/>
                </a:lnTo>
                <a:lnTo>
                  <a:pt x="2326640" y="234111"/>
                </a:lnTo>
                <a:lnTo>
                  <a:pt x="2326640" y="313004"/>
                </a:lnTo>
                <a:lnTo>
                  <a:pt x="2325217" y="325120"/>
                </a:lnTo>
                <a:lnTo>
                  <a:pt x="2292362" y="355307"/>
                </a:lnTo>
                <a:lnTo>
                  <a:pt x="2252395" y="361657"/>
                </a:lnTo>
                <a:lnTo>
                  <a:pt x="2147062" y="361657"/>
                </a:lnTo>
                <a:lnTo>
                  <a:pt x="2147062" y="258330"/>
                </a:lnTo>
                <a:lnTo>
                  <a:pt x="2252891" y="258330"/>
                </a:lnTo>
                <a:lnTo>
                  <a:pt x="2291740" y="266369"/>
                </a:lnTo>
                <a:lnTo>
                  <a:pt x="2325192" y="300697"/>
                </a:lnTo>
                <a:lnTo>
                  <a:pt x="2326640" y="313004"/>
                </a:lnTo>
                <a:lnTo>
                  <a:pt x="2326640" y="234111"/>
                </a:lnTo>
                <a:lnTo>
                  <a:pt x="2323122" y="232752"/>
                </a:lnTo>
                <a:lnTo>
                  <a:pt x="2344407" y="220865"/>
                </a:lnTo>
                <a:lnTo>
                  <a:pt x="2356777" y="208178"/>
                </a:lnTo>
                <a:lnTo>
                  <a:pt x="2359609" y="205282"/>
                </a:lnTo>
                <a:lnTo>
                  <a:pt x="2368727" y="186004"/>
                </a:lnTo>
                <a:lnTo>
                  <a:pt x="2371775" y="163029"/>
                </a:lnTo>
                <a:lnTo>
                  <a:pt x="2369705" y="139522"/>
                </a:lnTo>
                <a:lnTo>
                  <a:pt x="2363495" y="119138"/>
                </a:lnTo>
                <a:lnTo>
                  <a:pt x="2360028" y="113372"/>
                </a:lnTo>
                <a:lnTo>
                  <a:pt x="2353145" y="101892"/>
                </a:lnTo>
                <a:lnTo>
                  <a:pt x="2338667" y="87782"/>
                </a:lnTo>
                <a:lnTo>
                  <a:pt x="2320861" y="76809"/>
                </a:lnTo>
                <a:lnTo>
                  <a:pt x="2316099" y="74980"/>
                </a:lnTo>
                <a:lnTo>
                  <a:pt x="2316099" y="164033"/>
                </a:lnTo>
                <a:lnTo>
                  <a:pt x="2315095" y="173964"/>
                </a:lnTo>
                <a:lnTo>
                  <a:pt x="2280234" y="205282"/>
                </a:lnTo>
                <a:lnTo>
                  <a:pt x="2252891" y="208178"/>
                </a:lnTo>
                <a:lnTo>
                  <a:pt x="2147062" y="208178"/>
                </a:lnTo>
                <a:lnTo>
                  <a:pt x="2147062" y="113372"/>
                </a:lnTo>
                <a:lnTo>
                  <a:pt x="2252395" y="113372"/>
                </a:lnTo>
                <a:lnTo>
                  <a:pt x="2289733" y="121970"/>
                </a:lnTo>
                <a:lnTo>
                  <a:pt x="2315032" y="154292"/>
                </a:lnTo>
                <a:lnTo>
                  <a:pt x="2316099" y="164033"/>
                </a:lnTo>
                <a:lnTo>
                  <a:pt x="2316099" y="74980"/>
                </a:lnTo>
                <a:lnTo>
                  <a:pt x="2300541" y="68973"/>
                </a:lnTo>
                <a:lnTo>
                  <a:pt x="2277719" y="64274"/>
                </a:lnTo>
                <a:lnTo>
                  <a:pt x="2252395" y="62712"/>
                </a:lnTo>
                <a:lnTo>
                  <a:pt x="2091385" y="62712"/>
                </a:lnTo>
                <a:lnTo>
                  <a:pt x="2091385" y="413829"/>
                </a:lnTo>
                <a:lnTo>
                  <a:pt x="2252395" y="413829"/>
                </a:lnTo>
                <a:lnTo>
                  <a:pt x="2302840" y="409028"/>
                </a:lnTo>
                <a:lnTo>
                  <a:pt x="2342934" y="393077"/>
                </a:lnTo>
                <a:lnTo>
                  <a:pt x="2371763" y="361657"/>
                </a:lnTo>
                <a:lnTo>
                  <a:pt x="2381631" y="330987"/>
                </a:lnTo>
                <a:lnTo>
                  <a:pt x="2382812" y="313512"/>
                </a:lnTo>
                <a:close/>
              </a:path>
              <a:path w="3996054" h="474979">
                <a:moveTo>
                  <a:pt x="2753499" y="413816"/>
                </a:moveTo>
                <a:lnTo>
                  <a:pt x="2747480" y="403796"/>
                </a:lnTo>
                <a:lnTo>
                  <a:pt x="2647581" y="292430"/>
                </a:lnTo>
                <a:lnTo>
                  <a:pt x="2642641" y="286918"/>
                </a:lnTo>
                <a:lnTo>
                  <a:pt x="2684970" y="274066"/>
                </a:lnTo>
                <a:lnTo>
                  <a:pt x="2714625" y="249555"/>
                </a:lnTo>
                <a:lnTo>
                  <a:pt x="2736481" y="197675"/>
                </a:lnTo>
                <a:lnTo>
                  <a:pt x="2737942" y="177571"/>
                </a:lnTo>
                <a:lnTo>
                  <a:pt x="2735884" y="154825"/>
                </a:lnTo>
                <a:lnTo>
                  <a:pt x="2719463" y="114325"/>
                </a:lnTo>
                <a:lnTo>
                  <a:pt x="2687078" y="81749"/>
                </a:lnTo>
                <a:lnTo>
                  <a:pt x="2680766" y="78600"/>
                </a:lnTo>
                <a:lnTo>
                  <a:pt x="2680766" y="178574"/>
                </a:lnTo>
                <a:lnTo>
                  <a:pt x="2679700" y="191338"/>
                </a:lnTo>
                <a:lnTo>
                  <a:pt x="2654185" y="231114"/>
                </a:lnTo>
                <a:lnTo>
                  <a:pt x="2613545" y="241274"/>
                </a:lnTo>
                <a:lnTo>
                  <a:pt x="2506713" y="241274"/>
                </a:lnTo>
                <a:lnTo>
                  <a:pt x="2506713" y="113868"/>
                </a:lnTo>
                <a:lnTo>
                  <a:pt x="2614053" y="113868"/>
                </a:lnTo>
                <a:lnTo>
                  <a:pt x="2654211" y="124726"/>
                </a:lnTo>
                <a:lnTo>
                  <a:pt x="2679700" y="165963"/>
                </a:lnTo>
                <a:lnTo>
                  <a:pt x="2680766" y="178574"/>
                </a:lnTo>
                <a:lnTo>
                  <a:pt x="2680766" y="78600"/>
                </a:lnTo>
                <a:lnTo>
                  <a:pt x="2665907" y="71170"/>
                </a:lnTo>
                <a:lnTo>
                  <a:pt x="2641562" y="64820"/>
                </a:lnTo>
                <a:lnTo>
                  <a:pt x="2614053" y="62699"/>
                </a:lnTo>
                <a:lnTo>
                  <a:pt x="2450528" y="62204"/>
                </a:lnTo>
                <a:lnTo>
                  <a:pt x="2450528" y="413816"/>
                </a:lnTo>
                <a:lnTo>
                  <a:pt x="2506713" y="413816"/>
                </a:lnTo>
                <a:lnTo>
                  <a:pt x="2506713" y="292430"/>
                </a:lnTo>
                <a:lnTo>
                  <a:pt x="2580944" y="292430"/>
                </a:lnTo>
                <a:lnTo>
                  <a:pt x="2687790" y="413816"/>
                </a:lnTo>
                <a:lnTo>
                  <a:pt x="2753499" y="413816"/>
                </a:lnTo>
                <a:close/>
              </a:path>
              <a:path w="3996054" h="474979">
                <a:moveTo>
                  <a:pt x="3148774" y="413829"/>
                </a:moveTo>
                <a:lnTo>
                  <a:pt x="3115691" y="340093"/>
                </a:lnTo>
                <a:lnTo>
                  <a:pt x="3092742" y="288925"/>
                </a:lnTo>
                <a:lnTo>
                  <a:pt x="3034906" y="160007"/>
                </a:lnTo>
                <a:lnTo>
                  <a:pt x="3034906" y="288925"/>
                </a:lnTo>
                <a:lnTo>
                  <a:pt x="2886443" y="288925"/>
                </a:lnTo>
                <a:lnTo>
                  <a:pt x="2960674" y="121894"/>
                </a:lnTo>
                <a:lnTo>
                  <a:pt x="3034906" y="288925"/>
                </a:lnTo>
                <a:lnTo>
                  <a:pt x="3034906" y="160007"/>
                </a:lnTo>
                <a:lnTo>
                  <a:pt x="3017812" y="121894"/>
                </a:lnTo>
                <a:lnTo>
                  <a:pt x="2991269" y="62712"/>
                </a:lnTo>
                <a:lnTo>
                  <a:pt x="2930080" y="62712"/>
                </a:lnTo>
                <a:lnTo>
                  <a:pt x="2772575" y="413829"/>
                </a:lnTo>
                <a:lnTo>
                  <a:pt x="2832265" y="413829"/>
                </a:lnTo>
                <a:lnTo>
                  <a:pt x="2865374" y="340093"/>
                </a:lnTo>
                <a:lnTo>
                  <a:pt x="3055480" y="340093"/>
                </a:lnTo>
                <a:lnTo>
                  <a:pt x="3089084" y="413829"/>
                </a:lnTo>
                <a:lnTo>
                  <a:pt x="3148774" y="413829"/>
                </a:lnTo>
                <a:close/>
              </a:path>
              <a:path w="3996054" h="474979">
                <a:moveTo>
                  <a:pt x="3253117" y="62699"/>
                </a:moveTo>
                <a:lnTo>
                  <a:pt x="3197441" y="62699"/>
                </a:lnTo>
                <a:lnTo>
                  <a:pt x="3197441" y="413816"/>
                </a:lnTo>
                <a:lnTo>
                  <a:pt x="3253117" y="413816"/>
                </a:lnTo>
                <a:lnTo>
                  <a:pt x="3253117" y="62699"/>
                </a:lnTo>
                <a:close/>
              </a:path>
              <a:path w="3996054" h="474979">
                <a:moveTo>
                  <a:pt x="3639845" y="62699"/>
                </a:moveTo>
                <a:lnTo>
                  <a:pt x="3583660" y="62699"/>
                </a:lnTo>
                <a:lnTo>
                  <a:pt x="3583660" y="312496"/>
                </a:lnTo>
                <a:lnTo>
                  <a:pt x="3384524" y="62699"/>
                </a:lnTo>
                <a:lnTo>
                  <a:pt x="3341395" y="62699"/>
                </a:lnTo>
                <a:lnTo>
                  <a:pt x="3341395" y="413816"/>
                </a:lnTo>
                <a:lnTo>
                  <a:pt x="3398062" y="413816"/>
                </a:lnTo>
                <a:lnTo>
                  <a:pt x="3398062" y="166027"/>
                </a:lnTo>
                <a:lnTo>
                  <a:pt x="3597198" y="413816"/>
                </a:lnTo>
                <a:lnTo>
                  <a:pt x="3639845" y="413816"/>
                </a:lnTo>
                <a:lnTo>
                  <a:pt x="3639845" y="62699"/>
                </a:lnTo>
                <a:close/>
              </a:path>
              <a:path w="3996054" h="474979">
                <a:moveTo>
                  <a:pt x="3995978" y="313499"/>
                </a:moveTo>
                <a:lnTo>
                  <a:pt x="3989641" y="275742"/>
                </a:lnTo>
                <a:lnTo>
                  <a:pt x="3961993" y="239420"/>
                </a:lnTo>
                <a:lnTo>
                  <a:pt x="3919220" y="218567"/>
                </a:lnTo>
                <a:lnTo>
                  <a:pt x="3870020" y="207010"/>
                </a:lnTo>
                <a:lnTo>
                  <a:pt x="3835463" y="201371"/>
                </a:lnTo>
                <a:lnTo>
                  <a:pt x="3818356" y="197510"/>
                </a:lnTo>
                <a:lnTo>
                  <a:pt x="3782047" y="182054"/>
                </a:lnTo>
                <a:lnTo>
                  <a:pt x="3769766" y="154495"/>
                </a:lnTo>
                <a:lnTo>
                  <a:pt x="3771176" y="142849"/>
                </a:lnTo>
                <a:lnTo>
                  <a:pt x="3804475" y="109372"/>
                </a:lnTo>
                <a:lnTo>
                  <a:pt x="3851021" y="101320"/>
                </a:lnTo>
                <a:lnTo>
                  <a:pt x="3864546" y="102196"/>
                </a:lnTo>
                <a:lnTo>
                  <a:pt x="3901935" y="112102"/>
                </a:lnTo>
                <a:lnTo>
                  <a:pt x="3937800" y="140449"/>
                </a:lnTo>
                <a:lnTo>
                  <a:pt x="3980434" y="111861"/>
                </a:lnTo>
                <a:lnTo>
                  <a:pt x="3958336" y="85966"/>
                </a:lnTo>
                <a:lnTo>
                  <a:pt x="3929151" y="67475"/>
                </a:lnTo>
                <a:lnTo>
                  <a:pt x="3892880" y="56375"/>
                </a:lnTo>
                <a:lnTo>
                  <a:pt x="3849522" y="52666"/>
                </a:lnTo>
                <a:lnTo>
                  <a:pt x="3837101" y="53035"/>
                </a:lnTo>
                <a:lnTo>
                  <a:pt x="3790023" y="61683"/>
                </a:lnTo>
                <a:lnTo>
                  <a:pt x="3748709" y="82054"/>
                </a:lnTo>
                <a:lnTo>
                  <a:pt x="3720871" y="117754"/>
                </a:lnTo>
                <a:lnTo>
                  <a:pt x="3714089" y="153492"/>
                </a:lnTo>
                <a:lnTo>
                  <a:pt x="3714585" y="163982"/>
                </a:lnTo>
                <a:lnTo>
                  <a:pt x="3730650" y="207111"/>
                </a:lnTo>
                <a:lnTo>
                  <a:pt x="3763200" y="233311"/>
                </a:lnTo>
                <a:lnTo>
                  <a:pt x="3799878" y="246570"/>
                </a:lnTo>
                <a:lnTo>
                  <a:pt x="3850017" y="255816"/>
                </a:lnTo>
                <a:lnTo>
                  <a:pt x="3869944" y="259029"/>
                </a:lnTo>
                <a:lnTo>
                  <a:pt x="3915981" y="274129"/>
                </a:lnTo>
                <a:lnTo>
                  <a:pt x="3939806" y="313499"/>
                </a:lnTo>
                <a:lnTo>
                  <a:pt x="3938943" y="323367"/>
                </a:lnTo>
                <a:lnTo>
                  <a:pt x="3910914" y="359460"/>
                </a:lnTo>
                <a:lnTo>
                  <a:pt x="3873093" y="370433"/>
                </a:lnTo>
                <a:lnTo>
                  <a:pt x="3851021" y="371690"/>
                </a:lnTo>
                <a:lnTo>
                  <a:pt x="3815981" y="368084"/>
                </a:lnTo>
                <a:lnTo>
                  <a:pt x="3786073" y="357263"/>
                </a:lnTo>
                <a:lnTo>
                  <a:pt x="3761308" y="339242"/>
                </a:lnTo>
                <a:lnTo>
                  <a:pt x="3741674" y="314007"/>
                </a:lnTo>
                <a:lnTo>
                  <a:pt x="3699535" y="342087"/>
                </a:lnTo>
                <a:lnTo>
                  <a:pt x="3725151" y="376986"/>
                </a:lnTo>
                <a:lnTo>
                  <a:pt x="3758857" y="401904"/>
                </a:lnTo>
                <a:lnTo>
                  <a:pt x="3800652" y="416864"/>
                </a:lnTo>
                <a:lnTo>
                  <a:pt x="3850525" y="421843"/>
                </a:lnTo>
                <a:lnTo>
                  <a:pt x="3869601" y="421208"/>
                </a:lnTo>
                <a:lnTo>
                  <a:pt x="3920998" y="411568"/>
                </a:lnTo>
                <a:lnTo>
                  <a:pt x="3962666" y="387819"/>
                </a:lnTo>
                <a:lnTo>
                  <a:pt x="3990530" y="347992"/>
                </a:lnTo>
                <a:lnTo>
                  <a:pt x="3994620" y="331533"/>
                </a:lnTo>
                <a:lnTo>
                  <a:pt x="3995978" y="313499"/>
                </a:lnTo>
                <a:close/>
              </a:path>
            </a:pathLst>
          </a:custGeom>
          <a:solidFill>
            <a:srgbClr val="FFFFFF"/>
          </a:solidFill>
        </p:spPr>
        <p:txBody>
          <a:bodyPr wrap="square" lIns="0" tIns="0" rIns="0" bIns="0" rtlCol="0"/>
          <a:lstStyle/>
          <a:p>
            <a:endParaRPr dirty="0"/>
          </a:p>
        </p:txBody>
      </p:sp>
      <p:pic>
        <p:nvPicPr>
          <p:cNvPr id="8" name="object 5">
            <a:extLst>
              <a:ext uri="{FF2B5EF4-FFF2-40B4-BE49-F238E27FC236}">
                <a16:creationId xmlns:a16="http://schemas.microsoft.com/office/drawing/2014/main" id="{79E2BADB-F62A-4007-6383-44C26FF3146F}"/>
              </a:ext>
            </a:extLst>
          </p:cNvPr>
          <p:cNvPicPr/>
          <p:nvPr/>
        </p:nvPicPr>
        <p:blipFill>
          <a:blip r:embed="rId4" cstate="print"/>
          <a:stretch>
            <a:fillRect/>
          </a:stretch>
        </p:blipFill>
        <p:spPr>
          <a:xfrm>
            <a:off x="5295932" y="4208390"/>
            <a:ext cx="167754" cy="177660"/>
          </a:xfrm>
          <a:prstGeom prst="rect">
            <a:avLst/>
          </a:prstGeom>
        </p:spPr>
      </p:pic>
      <p:sp>
        <p:nvSpPr>
          <p:cNvPr id="10" name="object 6">
            <a:extLst>
              <a:ext uri="{FF2B5EF4-FFF2-40B4-BE49-F238E27FC236}">
                <a16:creationId xmlns:a16="http://schemas.microsoft.com/office/drawing/2014/main" id="{7BBE3DBB-0ED9-EE2D-E0F2-3673A1021C54}"/>
              </a:ext>
            </a:extLst>
          </p:cNvPr>
          <p:cNvSpPr/>
          <p:nvPr/>
        </p:nvSpPr>
        <p:spPr>
          <a:xfrm>
            <a:off x="5204117" y="4126483"/>
            <a:ext cx="62865" cy="259715"/>
          </a:xfrm>
          <a:custGeom>
            <a:avLst/>
            <a:gdLst/>
            <a:ahLst/>
            <a:cxnLst/>
            <a:rect l="l" t="t" r="r" b="b"/>
            <a:pathLst>
              <a:path w="62864" h="259714">
                <a:moveTo>
                  <a:pt x="58102" y="86271"/>
                </a:moveTo>
                <a:lnTo>
                  <a:pt x="4279" y="86271"/>
                </a:lnTo>
                <a:lnTo>
                  <a:pt x="4279" y="259575"/>
                </a:lnTo>
                <a:lnTo>
                  <a:pt x="58102" y="259575"/>
                </a:lnTo>
                <a:lnTo>
                  <a:pt x="58102" y="86271"/>
                </a:lnTo>
                <a:close/>
              </a:path>
              <a:path w="62864" h="259714">
                <a:moveTo>
                  <a:pt x="62331" y="31165"/>
                </a:moveTo>
                <a:lnTo>
                  <a:pt x="59867" y="19037"/>
                </a:lnTo>
                <a:lnTo>
                  <a:pt x="53187" y="9131"/>
                </a:lnTo>
                <a:lnTo>
                  <a:pt x="43281" y="2451"/>
                </a:lnTo>
                <a:lnTo>
                  <a:pt x="31165" y="0"/>
                </a:lnTo>
                <a:lnTo>
                  <a:pt x="19037" y="2451"/>
                </a:lnTo>
                <a:lnTo>
                  <a:pt x="9131" y="9131"/>
                </a:lnTo>
                <a:lnTo>
                  <a:pt x="2451" y="19037"/>
                </a:lnTo>
                <a:lnTo>
                  <a:pt x="0" y="31165"/>
                </a:lnTo>
                <a:lnTo>
                  <a:pt x="2451" y="43345"/>
                </a:lnTo>
                <a:lnTo>
                  <a:pt x="9131" y="53352"/>
                </a:lnTo>
                <a:lnTo>
                  <a:pt x="19037" y="60134"/>
                </a:lnTo>
                <a:lnTo>
                  <a:pt x="31165" y="62636"/>
                </a:lnTo>
                <a:lnTo>
                  <a:pt x="43294" y="60134"/>
                </a:lnTo>
                <a:lnTo>
                  <a:pt x="53200" y="53352"/>
                </a:lnTo>
                <a:lnTo>
                  <a:pt x="59880" y="43345"/>
                </a:lnTo>
                <a:lnTo>
                  <a:pt x="62331" y="31165"/>
                </a:lnTo>
                <a:close/>
              </a:path>
            </a:pathLst>
          </a:custGeom>
          <a:solidFill>
            <a:srgbClr val="FFFFFF"/>
          </a:solidFill>
        </p:spPr>
        <p:txBody>
          <a:bodyPr wrap="square" lIns="0" tIns="0" rIns="0" bIns="0" rtlCol="0"/>
          <a:lstStyle/>
          <a:p>
            <a:endParaRPr/>
          </a:p>
        </p:txBody>
      </p:sp>
      <p:pic>
        <p:nvPicPr>
          <p:cNvPr id="11" name="object 7">
            <a:extLst>
              <a:ext uri="{FF2B5EF4-FFF2-40B4-BE49-F238E27FC236}">
                <a16:creationId xmlns:a16="http://schemas.microsoft.com/office/drawing/2014/main" id="{B472B9C9-A79D-E5D6-531B-4EB0E02331CA}"/>
              </a:ext>
            </a:extLst>
          </p:cNvPr>
          <p:cNvPicPr/>
          <p:nvPr/>
        </p:nvPicPr>
        <p:blipFill>
          <a:blip r:embed="rId5" cstate="print"/>
          <a:stretch>
            <a:fillRect/>
          </a:stretch>
        </p:blipFill>
        <p:spPr>
          <a:xfrm>
            <a:off x="4631771" y="4126484"/>
            <a:ext cx="259570" cy="259566"/>
          </a:xfrm>
          <a:prstGeom prst="rect">
            <a:avLst/>
          </a:prstGeom>
        </p:spPr>
      </p:pic>
      <p:pic>
        <p:nvPicPr>
          <p:cNvPr id="12" name="object 8">
            <a:extLst>
              <a:ext uri="{FF2B5EF4-FFF2-40B4-BE49-F238E27FC236}">
                <a16:creationId xmlns:a16="http://schemas.microsoft.com/office/drawing/2014/main" id="{DB908907-E9EB-B1E1-D4F7-B90DF6D24507}"/>
              </a:ext>
            </a:extLst>
          </p:cNvPr>
          <p:cNvPicPr/>
          <p:nvPr/>
        </p:nvPicPr>
        <p:blipFill>
          <a:blip r:embed="rId6" cstate="print"/>
          <a:stretch>
            <a:fillRect/>
          </a:stretch>
        </p:blipFill>
        <p:spPr>
          <a:xfrm>
            <a:off x="5752260" y="4102277"/>
            <a:ext cx="307972" cy="307972"/>
          </a:xfrm>
          <a:prstGeom prst="rect">
            <a:avLst/>
          </a:prstGeom>
        </p:spPr>
      </p:pic>
    </p:spTree>
    <p:extLst>
      <p:ext uri="{BB962C8B-B14F-4D97-AF65-F5344CB8AC3E}">
        <p14:creationId xmlns:p14="http://schemas.microsoft.com/office/powerpoint/2010/main" val="469420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71F26"/>
        </a:solidFill>
        <a:effectLst/>
      </p:bgPr>
    </p:bg>
    <p:spTree>
      <p:nvGrpSpPr>
        <p:cNvPr id="1" name=""/>
        <p:cNvGrpSpPr/>
        <p:nvPr/>
      </p:nvGrpSpPr>
      <p:grpSpPr>
        <a:xfrm>
          <a:off x="0" y="0"/>
          <a:ext cx="0" cy="0"/>
          <a:chOff x="0" y="0"/>
          <a:chExt cx="0" cy="0"/>
        </a:xfrm>
      </p:grpSpPr>
      <p:pic>
        <p:nvPicPr>
          <p:cNvPr id="2" name="Image 1" descr="Une image contenant personne, intérieur, mur, homme&#10;&#10;Description générée automatiquement">
            <a:extLst>
              <a:ext uri="{FF2B5EF4-FFF2-40B4-BE49-F238E27FC236}">
                <a16:creationId xmlns:a16="http://schemas.microsoft.com/office/drawing/2014/main" id="{C0F403DF-B881-7220-2743-F3FE4D3E783B}"/>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b="2917"/>
          <a:stretch/>
        </p:blipFill>
        <p:spPr>
          <a:xfrm>
            <a:off x="-1" y="0"/>
            <a:ext cx="10691813" cy="7561727"/>
          </a:xfrm>
          <a:prstGeom prst="rect">
            <a:avLst/>
          </a:prstGeom>
        </p:spPr>
      </p:pic>
      <p:pic>
        <p:nvPicPr>
          <p:cNvPr id="7" name="Image 6">
            <a:extLst>
              <a:ext uri="{FF2B5EF4-FFF2-40B4-BE49-F238E27FC236}">
                <a16:creationId xmlns:a16="http://schemas.microsoft.com/office/drawing/2014/main" id="{865D688B-B3E5-475E-0842-11A315C50B4E}"/>
              </a:ext>
            </a:extLst>
          </p:cNvPr>
          <p:cNvPicPr>
            <a:picLocks noChangeAspect="1"/>
          </p:cNvPicPr>
          <p:nvPr/>
        </p:nvPicPr>
        <p:blipFill rotWithShape="1">
          <a:blip r:embed="rId4">
            <a:alphaModFix amt="25000"/>
          </a:blip>
          <a:srcRect t="-746" r="-229" b="1"/>
          <a:stretch/>
        </p:blipFill>
        <p:spPr>
          <a:xfrm>
            <a:off x="3205396" y="2236993"/>
            <a:ext cx="4281020" cy="3088865"/>
          </a:xfrm>
          <a:prstGeom prst="rect">
            <a:avLst/>
          </a:prstGeom>
        </p:spPr>
      </p:pic>
      <p:sp>
        <p:nvSpPr>
          <p:cNvPr id="4" name="object 6">
            <a:extLst>
              <a:ext uri="{FF2B5EF4-FFF2-40B4-BE49-F238E27FC236}">
                <a16:creationId xmlns:a16="http://schemas.microsoft.com/office/drawing/2014/main" id="{5F1CACBC-1AC3-2609-6872-91AB09D97BFE}"/>
              </a:ext>
            </a:extLst>
          </p:cNvPr>
          <p:cNvSpPr txBox="1">
            <a:spLocks noGrp="1"/>
          </p:cNvSpPr>
          <p:nvPr>
            <p:ph type="title"/>
          </p:nvPr>
        </p:nvSpPr>
        <p:spPr>
          <a:xfrm>
            <a:off x="1547813" y="3404400"/>
            <a:ext cx="7596188" cy="754051"/>
          </a:xfrm>
          <a:prstGeom prst="rect">
            <a:avLst/>
          </a:prstGeom>
        </p:spPr>
        <p:txBody>
          <a:bodyPr vert="horz" wrap="square" lIns="0" tIns="15238" rIns="0" bIns="0" rtlCol="0" anchor="ctr">
            <a:spAutoFit/>
          </a:bodyPr>
          <a:lstStyle/>
          <a:p>
            <a:pPr marL="12699" algn="ctr">
              <a:lnSpc>
                <a:spcPct val="100000"/>
              </a:lnSpc>
              <a:spcBef>
                <a:spcPts val="120"/>
              </a:spcBef>
            </a:pPr>
            <a:r>
              <a:rPr lang="fr-FR" sz="4800" dirty="0">
                <a:solidFill>
                  <a:schemeClr val="bg1"/>
                </a:solidFill>
                <a:latin typeface="Nexa Text Heavy Italic" pitchFamily="2" charset="77"/>
                <a:cs typeface="Verdana"/>
              </a:rPr>
              <a:t>WHO ARE WE </a:t>
            </a:r>
            <a:r>
              <a:rPr lang="fr-FR" sz="4800" dirty="0">
                <a:solidFill>
                  <a:schemeClr val="bg1"/>
                </a:solidFill>
                <a:latin typeface="Nexa Text Heavy Italic" pitchFamily="2" charset="77"/>
              </a:rPr>
              <a:t>?</a:t>
            </a:r>
          </a:p>
        </p:txBody>
      </p:sp>
      <p:sp>
        <p:nvSpPr>
          <p:cNvPr id="9" name="ZoneTexte 8">
            <a:extLst>
              <a:ext uri="{FF2B5EF4-FFF2-40B4-BE49-F238E27FC236}">
                <a16:creationId xmlns:a16="http://schemas.microsoft.com/office/drawing/2014/main" id="{58C9AB1B-4BE8-5FA0-F338-A430446C5495}"/>
              </a:ext>
            </a:extLst>
          </p:cNvPr>
          <p:cNvSpPr txBox="1"/>
          <p:nvPr/>
        </p:nvSpPr>
        <p:spPr>
          <a:xfrm>
            <a:off x="10052008" y="7053974"/>
            <a:ext cx="639805" cy="307731"/>
          </a:xfrm>
          <a:prstGeom prst="rect">
            <a:avLst/>
          </a:prstGeom>
          <a:noFill/>
        </p:spPr>
        <p:txBody>
          <a:bodyPr wrap="square" rtlCol="0">
            <a:spAutoFit/>
          </a:bodyPr>
          <a:lstStyle/>
          <a:p>
            <a:r>
              <a:rPr lang="fr-FR" sz="1400" dirty="0">
                <a:solidFill>
                  <a:schemeClr val="bg1"/>
                </a:solidFill>
                <a:latin typeface="Nexa Text" pitchFamily="2" charset="77"/>
              </a:rPr>
              <a:t>3</a:t>
            </a:r>
          </a:p>
        </p:txBody>
      </p:sp>
    </p:spTree>
    <p:extLst>
      <p:ext uri="{BB962C8B-B14F-4D97-AF65-F5344CB8AC3E}">
        <p14:creationId xmlns:p14="http://schemas.microsoft.com/office/powerpoint/2010/main" val="219311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71F26"/>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F5A848D-5321-7ED4-3D0F-C80E434EF7A8}"/>
              </a:ext>
            </a:extLst>
          </p:cNvPr>
          <p:cNvPicPr>
            <a:picLocks noChangeAspect="1"/>
          </p:cNvPicPr>
          <p:nvPr/>
        </p:nvPicPr>
        <p:blipFill>
          <a:blip r:embed="rId3"/>
          <a:stretch>
            <a:fillRect/>
          </a:stretch>
        </p:blipFill>
        <p:spPr>
          <a:xfrm>
            <a:off x="4339538" y="2692400"/>
            <a:ext cx="4905326" cy="4905326"/>
          </a:xfrm>
          <a:prstGeom prst="rect">
            <a:avLst/>
          </a:prstGeom>
        </p:spPr>
      </p:pic>
      <p:pic>
        <p:nvPicPr>
          <p:cNvPr id="3" name="Image 2" descr="Une image contenant personne, intérieur, femme&#10;&#10;Description générée automatiquement">
            <a:extLst>
              <a:ext uri="{FF2B5EF4-FFF2-40B4-BE49-F238E27FC236}">
                <a16:creationId xmlns:a16="http://schemas.microsoft.com/office/drawing/2014/main" id="{5A143FD8-799B-1E29-B37D-720A5A35EC85}"/>
              </a:ext>
            </a:extLst>
          </p:cNvPr>
          <p:cNvPicPr>
            <a:picLocks noChangeAspect="1"/>
          </p:cNvPicPr>
          <p:nvPr/>
        </p:nvPicPr>
        <p:blipFill rotWithShape="1">
          <a:blip r:embed="rId4">
            <a:alphaModFix amt="10000"/>
          </a:blip>
          <a:srcRect l="6292" t="48785" r="14185" b="13715"/>
          <a:stretch/>
        </p:blipFill>
        <p:spPr>
          <a:xfrm>
            <a:off x="-1" y="0"/>
            <a:ext cx="10691814" cy="7562850"/>
          </a:xfrm>
          <a:prstGeom prst="rect">
            <a:avLst/>
          </a:prstGeom>
        </p:spPr>
      </p:pic>
      <p:sp>
        <p:nvSpPr>
          <p:cNvPr id="10" name="object 3">
            <a:extLst>
              <a:ext uri="{FF2B5EF4-FFF2-40B4-BE49-F238E27FC236}">
                <a16:creationId xmlns:a16="http://schemas.microsoft.com/office/drawing/2014/main" id="{8D2828AE-7842-8227-C588-6902A834EBF1}"/>
              </a:ext>
            </a:extLst>
          </p:cNvPr>
          <p:cNvSpPr txBox="1">
            <a:spLocks noGrp="1"/>
          </p:cNvSpPr>
          <p:nvPr>
            <p:ph type="title"/>
          </p:nvPr>
        </p:nvSpPr>
        <p:spPr>
          <a:xfrm>
            <a:off x="760614" y="1916272"/>
            <a:ext cx="9291393" cy="887932"/>
          </a:xfrm>
          <a:prstGeom prst="rect">
            <a:avLst/>
          </a:prstGeom>
        </p:spPr>
        <p:txBody>
          <a:bodyPr vert="horz" wrap="square" lIns="0" tIns="12698" rIns="0" bIns="0" rtlCol="0" anchor="ctr">
            <a:spAutoFit/>
          </a:bodyPr>
          <a:lstStyle/>
          <a:p>
            <a:pPr marL="12699" marR="5079">
              <a:lnSpc>
                <a:spcPct val="113599"/>
              </a:lnSpc>
              <a:spcBef>
                <a:spcPts val="100"/>
              </a:spcBef>
            </a:pPr>
            <a:r>
              <a:rPr lang="fr-FR" sz="2800" dirty="0">
                <a:solidFill>
                  <a:schemeClr val="bg1"/>
                </a:solidFill>
                <a:latin typeface="Nexa Text Heavy Italic" pitchFamily="2" charset="77"/>
                <a:cs typeface="Verdana"/>
              </a:rPr>
              <a:t>4 AREAS OF EXPERTISE:</a:t>
            </a:r>
            <a:br>
              <a:rPr lang="fr-FR" sz="2300" dirty="0">
                <a:solidFill>
                  <a:schemeClr val="bg1"/>
                </a:solidFill>
                <a:latin typeface="Nexa Text Heavy Italic" pitchFamily="2" charset="77"/>
                <a:cs typeface="Verdana"/>
              </a:rPr>
            </a:br>
            <a:r>
              <a:rPr lang="en-US" sz="2300" dirty="0">
                <a:solidFill>
                  <a:schemeClr val="bg1"/>
                </a:solidFill>
                <a:latin typeface="Nexa Text Extra Bold Italic" pitchFamily="2" charset="77"/>
                <a:cs typeface="Verdana"/>
              </a:rPr>
              <a:t>DIGITAL TRANSFORMATION AND IT EXPERTISE</a:t>
            </a:r>
            <a:endParaRPr lang="fr-FR" sz="2300" dirty="0">
              <a:solidFill>
                <a:schemeClr val="bg1"/>
              </a:solidFill>
              <a:latin typeface="Nexa Text Extra Bold Italic" pitchFamily="2" charset="77"/>
              <a:cs typeface="Verdana"/>
            </a:endParaRPr>
          </a:p>
        </p:txBody>
      </p:sp>
      <p:sp>
        <p:nvSpPr>
          <p:cNvPr id="11" name="Espace réservé du contenu 2">
            <a:extLst>
              <a:ext uri="{FF2B5EF4-FFF2-40B4-BE49-F238E27FC236}">
                <a16:creationId xmlns:a16="http://schemas.microsoft.com/office/drawing/2014/main" id="{9751E1A4-763D-2944-7015-8AA6F5003C6A}"/>
              </a:ext>
            </a:extLst>
          </p:cNvPr>
          <p:cNvSpPr txBox="1">
            <a:spLocks/>
          </p:cNvSpPr>
          <p:nvPr/>
        </p:nvSpPr>
        <p:spPr>
          <a:xfrm>
            <a:off x="716586" y="3519717"/>
            <a:ext cx="2828024" cy="292577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699" marR="5079" algn="just">
              <a:lnSpc>
                <a:spcPct val="113599"/>
              </a:lnSpc>
              <a:spcBef>
                <a:spcPts val="100"/>
              </a:spcBef>
            </a:pPr>
            <a:r>
              <a:rPr lang="en-US" sz="1200" spc="15" dirty="0" err="1">
                <a:solidFill>
                  <a:schemeClr val="bg1"/>
                </a:solidFill>
                <a:latin typeface="Nexa Text Book" pitchFamily="2" charset="77"/>
              </a:rPr>
              <a:t>NowBrains</a:t>
            </a:r>
            <a:r>
              <a:rPr lang="en-US" sz="1200" spc="15" dirty="0">
                <a:solidFill>
                  <a:schemeClr val="bg1"/>
                </a:solidFill>
                <a:latin typeface="Nexa Text Book" pitchFamily="2" charset="77"/>
              </a:rPr>
              <a:t> is an independent French group that has been supporting SMEs and ETIs since 2003 in digital transformation and Information Systems challenges.</a:t>
            </a:r>
          </a:p>
          <a:p>
            <a:pPr marL="12699" marR="5079" algn="just">
              <a:lnSpc>
                <a:spcPct val="113599"/>
              </a:lnSpc>
              <a:spcBef>
                <a:spcPts val="100"/>
              </a:spcBef>
            </a:pPr>
            <a:endParaRPr lang="en-US" sz="1200" spc="15" dirty="0">
              <a:solidFill>
                <a:schemeClr val="bg1"/>
              </a:solidFill>
              <a:latin typeface="Nexa Text Book" pitchFamily="2" charset="77"/>
            </a:endParaRPr>
          </a:p>
          <a:p>
            <a:pPr marL="12699" marR="5079" algn="just">
              <a:lnSpc>
                <a:spcPct val="113599"/>
              </a:lnSpc>
              <a:spcBef>
                <a:spcPts val="100"/>
              </a:spcBef>
            </a:pPr>
            <a:r>
              <a:rPr lang="en-US" sz="1200" spc="15" dirty="0">
                <a:solidFill>
                  <a:schemeClr val="bg1"/>
                </a:solidFill>
                <a:latin typeface="Nexa Text Book" pitchFamily="2" charset="77"/>
              </a:rPr>
              <a:t>Our mission is to harness and unlock your potentials with the sole objective of accelerating your business through optimization of your operational organization (processes, tools, team...) while maintaining constant alignment with your strategy.</a:t>
            </a:r>
            <a:endParaRPr lang="fr-FR" sz="1200" spc="15" dirty="0">
              <a:solidFill>
                <a:schemeClr val="bg1"/>
              </a:solidFill>
              <a:latin typeface="Nexa Text Book" pitchFamily="2" charset="77"/>
              <a:cs typeface="Verdana"/>
            </a:endParaRPr>
          </a:p>
        </p:txBody>
      </p:sp>
      <p:pic>
        <p:nvPicPr>
          <p:cNvPr id="16" name="Image 15">
            <a:extLst>
              <a:ext uri="{FF2B5EF4-FFF2-40B4-BE49-F238E27FC236}">
                <a16:creationId xmlns:a16="http://schemas.microsoft.com/office/drawing/2014/main" id="{8AAB75D7-E594-11AC-FBEF-7C88F6D9E7E0}"/>
              </a:ext>
            </a:extLst>
          </p:cNvPr>
          <p:cNvPicPr>
            <a:picLocks noChangeAspect="1"/>
          </p:cNvPicPr>
          <p:nvPr/>
        </p:nvPicPr>
        <p:blipFill rotWithShape="1">
          <a:blip r:embed="rId5"/>
          <a:srcRect t="21061" r="22435"/>
          <a:stretch/>
        </p:blipFill>
        <p:spPr>
          <a:xfrm>
            <a:off x="8721518" y="562"/>
            <a:ext cx="1970295" cy="1439396"/>
          </a:xfrm>
          <a:prstGeom prst="rect">
            <a:avLst/>
          </a:prstGeom>
        </p:spPr>
      </p:pic>
      <p:sp>
        <p:nvSpPr>
          <p:cNvPr id="18" name="ZoneTexte 17">
            <a:extLst>
              <a:ext uri="{FF2B5EF4-FFF2-40B4-BE49-F238E27FC236}">
                <a16:creationId xmlns:a16="http://schemas.microsoft.com/office/drawing/2014/main" id="{D9016DAC-1674-B47D-A463-94C50E38F138}"/>
              </a:ext>
            </a:extLst>
          </p:cNvPr>
          <p:cNvSpPr txBox="1"/>
          <p:nvPr/>
        </p:nvSpPr>
        <p:spPr>
          <a:xfrm>
            <a:off x="10052008" y="7053974"/>
            <a:ext cx="639805" cy="307731"/>
          </a:xfrm>
          <a:prstGeom prst="rect">
            <a:avLst/>
          </a:prstGeom>
          <a:noFill/>
        </p:spPr>
        <p:txBody>
          <a:bodyPr wrap="square" rtlCol="0">
            <a:spAutoFit/>
          </a:bodyPr>
          <a:lstStyle/>
          <a:p>
            <a:r>
              <a:rPr lang="fr-FR" sz="1400" dirty="0">
                <a:solidFill>
                  <a:schemeClr val="bg1"/>
                </a:solidFill>
                <a:latin typeface="Nexa Text" pitchFamily="2" charset="77"/>
              </a:rPr>
              <a:t>4</a:t>
            </a:r>
          </a:p>
        </p:txBody>
      </p:sp>
      <p:sp>
        <p:nvSpPr>
          <p:cNvPr id="19" name="object 2">
            <a:extLst>
              <a:ext uri="{FF2B5EF4-FFF2-40B4-BE49-F238E27FC236}">
                <a16:creationId xmlns:a16="http://schemas.microsoft.com/office/drawing/2014/main" id="{9F2883CA-EEB1-E9AA-C234-DA41236ACCD2}"/>
              </a:ext>
            </a:extLst>
          </p:cNvPr>
          <p:cNvSpPr txBox="1"/>
          <p:nvPr/>
        </p:nvSpPr>
        <p:spPr>
          <a:xfrm>
            <a:off x="4955513" y="5875618"/>
            <a:ext cx="1706260" cy="197488"/>
          </a:xfrm>
          <a:prstGeom prst="rect">
            <a:avLst/>
          </a:prstGeom>
        </p:spPr>
        <p:txBody>
          <a:bodyPr vert="horz" wrap="square" lIns="0" tIns="12698" rIns="0" bIns="0" rtlCol="0">
            <a:spAutoFit/>
          </a:bodyPr>
          <a:lstStyle/>
          <a:p>
            <a:pPr marL="12699">
              <a:spcBef>
                <a:spcPts val="100"/>
              </a:spcBef>
            </a:pPr>
            <a:r>
              <a:rPr lang="fr-FR" sz="1200" b="1" dirty="0">
                <a:solidFill>
                  <a:schemeClr val="bg1"/>
                </a:solidFill>
                <a:latin typeface="Nexa Text Black" pitchFamily="2" charset="77"/>
                <a:cs typeface="Verdana"/>
              </a:rPr>
              <a:t>CYBERSECURITY</a:t>
            </a:r>
            <a:endParaRPr sz="1200" b="1" dirty="0">
              <a:solidFill>
                <a:schemeClr val="bg1"/>
              </a:solidFill>
              <a:latin typeface="Nexa Text Black" pitchFamily="2" charset="77"/>
              <a:cs typeface="Verdana"/>
            </a:endParaRPr>
          </a:p>
        </p:txBody>
      </p:sp>
      <p:sp>
        <p:nvSpPr>
          <p:cNvPr id="20" name="object 2">
            <a:extLst>
              <a:ext uri="{FF2B5EF4-FFF2-40B4-BE49-F238E27FC236}">
                <a16:creationId xmlns:a16="http://schemas.microsoft.com/office/drawing/2014/main" id="{440A7EDE-D12C-AF4A-D668-5EAAF84F6DB7}"/>
              </a:ext>
            </a:extLst>
          </p:cNvPr>
          <p:cNvSpPr txBox="1"/>
          <p:nvPr/>
        </p:nvSpPr>
        <p:spPr>
          <a:xfrm>
            <a:off x="7884148" y="5883408"/>
            <a:ext cx="1311269" cy="197488"/>
          </a:xfrm>
          <a:prstGeom prst="rect">
            <a:avLst/>
          </a:prstGeom>
        </p:spPr>
        <p:txBody>
          <a:bodyPr vert="horz" wrap="square" lIns="0" tIns="12698" rIns="0" bIns="0" rtlCol="0">
            <a:spAutoFit/>
          </a:bodyPr>
          <a:lstStyle/>
          <a:p>
            <a:pPr marL="12699" algn="r">
              <a:spcBef>
                <a:spcPts val="100"/>
              </a:spcBef>
            </a:pPr>
            <a:r>
              <a:rPr lang="fr-FR" sz="1200" b="1" dirty="0">
                <a:solidFill>
                  <a:schemeClr val="bg1"/>
                </a:solidFill>
                <a:latin typeface="Nexa Text Black" pitchFamily="2" charset="77"/>
                <a:cs typeface="Verdana"/>
              </a:rPr>
              <a:t>IT OUTSOURCING</a:t>
            </a:r>
          </a:p>
        </p:txBody>
      </p:sp>
      <p:sp>
        <p:nvSpPr>
          <p:cNvPr id="26" name="object 2">
            <a:extLst>
              <a:ext uri="{FF2B5EF4-FFF2-40B4-BE49-F238E27FC236}">
                <a16:creationId xmlns:a16="http://schemas.microsoft.com/office/drawing/2014/main" id="{A51F9EC4-BD17-34F6-1A7E-08CE7CACA087}"/>
              </a:ext>
            </a:extLst>
          </p:cNvPr>
          <p:cNvSpPr txBox="1"/>
          <p:nvPr/>
        </p:nvSpPr>
        <p:spPr>
          <a:xfrm>
            <a:off x="7910821" y="4004113"/>
            <a:ext cx="1940900" cy="197488"/>
          </a:xfrm>
          <a:prstGeom prst="rect">
            <a:avLst/>
          </a:prstGeom>
        </p:spPr>
        <p:txBody>
          <a:bodyPr vert="horz" wrap="square" lIns="0" tIns="12698" rIns="0" bIns="0" rtlCol="0">
            <a:spAutoFit/>
          </a:bodyPr>
          <a:lstStyle/>
          <a:p>
            <a:pPr marL="12699" algn="r">
              <a:spcBef>
                <a:spcPts val="100"/>
              </a:spcBef>
            </a:pPr>
            <a:r>
              <a:rPr lang="fr-FR" sz="1200" b="1" dirty="0">
                <a:solidFill>
                  <a:schemeClr val="bg1"/>
                </a:solidFill>
                <a:latin typeface="Nexa Text Black" pitchFamily="2" charset="77"/>
                <a:cs typeface="Verdana"/>
              </a:rPr>
              <a:t>CONSULTING AND STRATEGY</a:t>
            </a:r>
          </a:p>
        </p:txBody>
      </p:sp>
      <p:sp>
        <p:nvSpPr>
          <p:cNvPr id="32" name="object 2">
            <a:extLst>
              <a:ext uri="{FF2B5EF4-FFF2-40B4-BE49-F238E27FC236}">
                <a16:creationId xmlns:a16="http://schemas.microsoft.com/office/drawing/2014/main" id="{6FBE2A5B-5206-B582-73B5-BE12B39650AA}"/>
              </a:ext>
            </a:extLst>
          </p:cNvPr>
          <p:cNvSpPr txBox="1"/>
          <p:nvPr/>
        </p:nvSpPr>
        <p:spPr>
          <a:xfrm>
            <a:off x="4732185" y="3913681"/>
            <a:ext cx="1862710" cy="394978"/>
          </a:xfrm>
          <a:prstGeom prst="rect">
            <a:avLst/>
          </a:prstGeom>
        </p:spPr>
        <p:txBody>
          <a:bodyPr vert="horz" wrap="square" lIns="0" tIns="12698" rIns="0" bIns="0" rtlCol="0">
            <a:spAutoFit/>
          </a:bodyPr>
          <a:lstStyle/>
          <a:p>
            <a:pPr marL="12699">
              <a:spcBef>
                <a:spcPts val="100"/>
              </a:spcBef>
            </a:pPr>
            <a:r>
              <a:rPr lang="fr-FR" sz="1200" b="1" dirty="0">
                <a:solidFill>
                  <a:schemeClr val="bg1"/>
                </a:solidFill>
                <a:latin typeface="Nexa Text Black" pitchFamily="2" charset="77"/>
                <a:cs typeface="Verdana"/>
              </a:rPr>
              <a:t>DEVELOPMENT, </a:t>
            </a:r>
          </a:p>
          <a:p>
            <a:pPr marL="12699">
              <a:spcBef>
                <a:spcPts val="100"/>
              </a:spcBef>
            </a:pPr>
            <a:r>
              <a:rPr lang="fr-FR" sz="1200" b="1" dirty="0">
                <a:solidFill>
                  <a:schemeClr val="bg1"/>
                </a:solidFill>
                <a:latin typeface="Nexa Text Black" pitchFamily="2" charset="77"/>
                <a:cs typeface="Verdana"/>
              </a:rPr>
              <a:t>INNOVATION AND DATA</a:t>
            </a:r>
          </a:p>
        </p:txBody>
      </p:sp>
      <p:sp>
        <p:nvSpPr>
          <p:cNvPr id="48" name="object 2">
            <a:extLst>
              <a:ext uri="{FF2B5EF4-FFF2-40B4-BE49-F238E27FC236}">
                <a16:creationId xmlns:a16="http://schemas.microsoft.com/office/drawing/2014/main" id="{66B9D177-A4E7-0780-6291-80ECF489F7D8}"/>
              </a:ext>
            </a:extLst>
          </p:cNvPr>
          <p:cNvSpPr txBox="1"/>
          <p:nvPr/>
        </p:nvSpPr>
        <p:spPr>
          <a:xfrm>
            <a:off x="760614" y="764044"/>
            <a:ext cx="3349951" cy="505265"/>
          </a:xfrm>
          <a:prstGeom prst="rect">
            <a:avLst/>
          </a:prstGeom>
        </p:spPr>
        <p:txBody>
          <a:bodyPr vert="horz" wrap="square" lIns="0" tIns="12698" rIns="0" bIns="0" rtlCol="0">
            <a:spAutoFit/>
          </a:bodyPr>
          <a:lstStyle/>
          <a:p>
            <a:pPr marL="12699">
              <a:spcBef>
                <a:spcPts val="100"/>
              </a:spcBef>
            </a:pPr>
            <a:r>
              <a:rPr lang="fr-FR" sz="3200" b="1" dirty="0">
                <a:solidFill>
                  <a:schemeClr val="bg1"/>
                </a:solidFill>
                <a:latin typeface="Nexa Text Extra Bold Italic" pitchFamily="2" charset="77"/>
                <a:cs typeface="Verdana"/>
              </a:rPr>
              <a:t>OUR GROUP</a:t>
            </a:r>
            <a:endParaRPr sz="3200" b="1" dirty="0">
              <a:solidFill>
                <a:schemeClr val="bg1"/>
              </a:solidFill>
              <a:latin typeface="Nexa Text Extra Bold Italic" pitchFamily="2" charset="77"/>
              <a:cs typeface="Verdana"/>
            </a:endParaRPr>
          </a:p>
        </p:txBody>
      </p:sp>
      <p:sp>
        <p:nvSpPr>
          <p:cNvPr id="49" name="Rectangle 48">
            <a:extLst>
              <a:ext uri="{FF2B5EF4-FFF2-40B4-BE49-F238E27FC236}">
                <a16:creationId xmlns:a16="http://schemas.microsoft.com/office/drawing/2014/main" id="{DC699E8F-1DB8-6FCF-D329-D57A720F1E5E}"/>
              </a:ext>
            </a:extLst>
          </p:cNvPr>
          <p:cNvSpPr/>
          <p:nvPr/>
        </p:nvSpPr>
        <p:spPr>
          <a:xfrm rot="10800000">
            <a:off x="760614" y="1269234"/>
            <a:ext cx="3255760" cy="84564"/>
          </a:xfrm>
          <a:prstGeom prst="rect">
            <a:avLst/>
          </a:prstGeom>
          <a:gradFill>
            <a:gsLst>
              <a:gs pos="0">
                <a:srgbClr val="87EFFF"/>
              </a:gs>
              <a:gs pos="100000">
                <a:srgbClr val="4862A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object 2">
            <a:extLst>
              <a:ext uri="{FF2B5EF4-FFF2-40B4-BE49-F238E27FC236}">
                <a16:creationId xmlns:a16="http://schemas.microsoft.com/office/drawing/2014/main" id="{8632B12C-8C32-CC53-635E-305A7A83E280}"/>
              </a:ext>
            </a:extLst>
          </p:cNvPr>
          <p:cNvSpPr txBox="1"/>
          <p:nvPr/>
        </p:nvSpPr>
        <p:spPr>
          <a:xfrm>
            <a:off x="760614" y="531911"/>
            <a:ext cx="4103584" cy="228234"/>
          </a:xfrm>
          <a:prstGeom prst="rect">
            <a:avLst/>
          </a:prstGeom>
        </p:spPr>
        <p:txBody>
          <a:bodyPr vert="horz" wrap="square" lIns="0" tIns="12698" rIns="0" bIns="0" rtlCol="0">
            <a:spAutoFit/>
          </a:bodyPr>
          <a:lstStyle/>
          <a:p>
            <a:pPr marL="12699">
              <a:spcBef>
                <a:spcPts val="100"/>
              </a:spcBef>
            </a:pPr>
            <a:r>
              <a:rPr lang="fr-FR" sz="1400" dirty="0">
                <a:solidFill>
                  <a:schemeClr val="bg1"/>
                </a:solidFill>
                <a:latin typeface="Nexa Text" pitchFamily="2" charset="77"/>
                <a:cs typeface="Verdana"/>
              </a:rPr>
              <a:t>WHO ARE WE ?</a:t>
            </a:r>
            <a:endParaRPr sz="1400" dirty="0">
              <a:solidFill>
                <a:schemeClr val="bg1"/>
              </a:solidFill>
              <a:latin typeface="Nexa Text" pitchFamily="2" charset="77"/>
              <a:cs typeface="Verdana"/>
            </a:endParaRPr>
          </a:p>
        </p:txBody>
      </p:sp>
      <p:pic>
        <p:nvPicPr>
          <p:cNvPr id="14" name="Image 13">
            <a:extLst>
              <a:ext uri="{FF2B5EF4-FFF2-40B4-BE49-F238E27FC236}">
                <a16:creationId xmlns:a16="http://schemas.microsoft.com/office/drawing/2014/main" id="{0803672C-FB2C-D378-EC4D-A52FB3100336}"/>
              </a:ext>
            </a:extLst>
          </p:cNvPr>
          <p:cNvPicPr>
            <a:picLocks noChangeAspect="1"/>
          </p:cNvPicPr>
          <p:nvPr/>
        </p:nvPicPr>
        <p:blipFill>
          <a:blip r:embed="rId6"/>
          <a:stretch>
            <a:fillRect/>
          </a:stretch>
        </p:blipFill>
        <p:spPr>
          <a:xfrm>
            <a:off x="4491560" y="5796490"/>
            <a:ext cx="394977" cy="394977"/>
          </a:xfrm>
          <a:prstGeom prst="rect">
            <a:avLst/>
          </a:prstGeom>
        </p:spPr>
      </p:pic>
      <p:pic>
        <p:nvPicPr>
          <p:cNvPr id="21" name="Image 20">
            <a:extLst>
              <a:ext uri="{FF2B5EF4-FFF2-40B4-BE49-F238E27FC236}">
                <a16:creationId xmlns:a16="http://schemas.microsoft.com/office/drawing/2014/main" id="{BC5CDE38-A691-7DBC-4560-9A5253A45185}"/>
              </a:ext>
            </a:extLst>
          </p:cNvPr>
          <p:cNvPicPr>
            <a:picLocks noChangeAspect="1"/>
          </p:cNvPicPr>
          <p:nvPr/>
        </p:nvPicPr>
        <p:blipFill>
          <a:blip r:embed="rId7"/>
          <a:stretch>
            <a:fillRect/>
          </a:stretch>
        </p:blipFill>
        <p:spPr>
          <a:xfrm>
            <a:off x="7515843" y="3905368"/>
            <a:ext cx="394978" cy="394978"/>
          </a:xfrm>
          <a:prstGeom prst="rect">
            <a:avLst/>
          </a:prstGeom>
        </p:spPr>
      </p:pic>
      <p:pic>
        <p:nvPicPr>
          <p:cNvPr id="40" name="Image 39">
            <a:extLst>
              <a:ext uri="{FF2B5EF4-FFF2-40B4-BE49-F238E27FC236}">
                <a16:creationId xmlns:a16="http://schemas.microsoft.com/office/drawing/2014/main" id="{C9AE3605-1660-040D-C4E9-8C36DE6BEB64}"/>
              </a:ext>
            </a:extLst>
          </p:cNvPr>
          <p:cNvPicPr>
            <a:picLocks noChangeAspect="1"/>
          </p:cNvPicPr>
          <p:nvPr/>
        </p:nvPicPr>
        <p:blipFill>
          <a:blip r:embed="rId8"/>
          <a:stretch>
            <a:fillRect/>
          </a:stretch>
        </p:blipFill>
        <p:spPr>
          <a:xfrm>
            <a:off x="4261196" y="3913681"/>
            <a:ext cx="394978" cy="394978"/>
          </a:xfrm>
          <a:prstGeom prst="rect">
            <a:avLst/>
          </a:prstGeom>
        </p:spPr>
      </p:pic>
      <p:pic>
        <p:nvPicPr>
          <p:cNvPr id="42" name="Image 41">
            <a:extLst>
              <a:ext uri="{FF2B5EF4-FFF2-40B4-BE49-F238E27FC236}">
                <a16:creationId xmlns:a16="http://schemas.microsoft.com/office/drawing/2014/main" id="{6928D2B0-3FF9-BF9B-0B09-F7EC3BF9B218}"/>
              </a:ext>
            </a:extLst>
          </p:cNvPr>
          <p:cNvPicPr>
            <a:picLocks noChangeAspect="1"/>
          </p:cNvPicPr>
          <p:nvPr/>
        </p:nvPicPr>
        <p:blipFill>
          <a:blip r:embed="rId9"/>
          <a:stretch>
            <a:fillRect/>
          </a:stretch>
        </p:blipFill>
        <p:spPr>
          <a:xfrm>
            <a:off x="7515843" y="5796489"/>
            <a:ext cx="394978" cy="394978"/>
          </a:xfrm>
          <a:prstGeom prst="rect">
            <a:avLst/>
          </a:prstGeom>
        </p:spPr>
      </p:pic>
    </p:spTree>
    <p:extLst>
      <p:ext uri="{BB962C8B-B14F-4D97-AF65-F5344CB8AC3E}">
        <p14:creationId xmlns:p14="http://schemas.microsoft.com/office/powerpoint/2010/main" val="3964353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personne, intérieur, mur, homme&#10;&#10;Description générée automatiquement">
            <a:extLst>
              <a:ext uri="{FF2B5EF4-FFF2-40B4-BE49-F238E27FC236}">
                <a16:creationId xmlns:a16="http://schemas.microsoft.com/office/drawing/2014/main" id="{D2E1F9A0-6D53-9D30-75CC-8DE5C6D7CF10}"/>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b="2917"/>
          <a:stretch/>
        </p:blipFill>
        <p:spPr>
          <a:xfrm>
            <a:off x="-36517" y="0"/>
            <a:ext cx="10690226" cy="7560604"/>
          </a:xfrm>
          <a:prstGeom prst="rect">
            <a:avLst/>
          </a:prstGeom>
          <a:solidFill>
            <a:srgbClr val="171F26"/>
          </a:solidFill>
        </p:spPr>
      </p:pic>
      <p:pic>
        <p:nvPicPr>
          <p:cNvPr id="101" name="Image 100">
            <a:extLst>
              <a:ext uri="{FF2B5EF4-FFF2-40B4-BE49-F238E27FC236}">
                <a16:creationId xmlns:a16="http://schemas.microsoft.com/office/drawing/2014/main" id="{DEC93A75-01A9-9F5D-2B4C-498DE42BCC71}"/>
              </a:ext>
            </a:extLst>
          </p:cNvPr>
          <p:cNvPicPr>
            <a:picLocks noChangeAspect="1"/>
          </p:cNvPicPr>
          <p:nvPr/>
        </p:nvPicPr>
        <p:blipFill>
          <a:blip r:embed="rId4">
            <a:alphaModFix amt="25000"/>
          </a:blip>
          <a:stretch>
            <a:fillRect/>
          </a:stretch>
        </p:blipFill>
        <p:spPr>
          <a:xfrm>
            <a:off x="723350" y="3213585"/>
            <a:ext cx="9275104" cy="1859654"/>
          </a:xfrm>
          <a:prstGeom prst="rect">
            <a:avLst/>
          </a:prstGeom>
        </p:spPr>
      </p:pic>
      <p:pic>
        <p:nvPicPr>
          <p:cNvPr id="100" name="Image 99">
            <a:extLst>
              <a:ext uri="{FF2B5EF4-FFF2-40B4-BE49-F238E27FC236}">
                <a16:creationId xmlns:a16="http://schemas.microsoft.com/office/drawing/2014/main" id="{1FB8247B-BCC9-2755-3A7F-7BBB9F34FD48}"/>
              </a:ext>
            </a:extLst>
          </p:cNvPr>
          <p:cNvPicPr>
            <a:picLocks noChangeAspect="1"/>
          </p:cNvPicPr>
          <p:nvPr/>
        </p:nvPicPr>
        <p:blipFill>
          <a:blip r:embed="rId4"/>
          <a:stretch>
            <a:fillRect/>
          </a:stretch>
        </p:blipFill>
        <p:spPr>
          <a:xfrm>
            <a:off x="723350" y="3069767"/>
            <a:ext cx="9275104" cy="1859654"/>
          </a:xfrm>
          <a:prstGeom prst="rect">
            <a:avLst/>
          </a:prstGeom>
        </p:spPr>
      </p:pic>
      <p:sp>
        <p:nvSpPr>
          <p:cNvPr id="9" name="ZoneTexte 8">
            <a:extLst>
              <a:ext uri="{FF2B5EF4-FFF2-40B4-BE49-F238E27FC236}">
                <a16:creationId xmlns:a16="http://schemas.microsoft.com/office/drawing/2014/main" id="{58C9AB1B-4BE8-5FA0-F338-A430446C5495}"/>
              </a:ext>
            </a:extLst>
          </p:cNvPr>
          <p:cNvSpPr txBox="1"/>
          <p:nvPr/>
        </p:nvSpPr>
        <p:spPr>
          <a:xfrm>
            <a:off x="10051311" y="7053490"/>
            <a:ext cx="639710" cy="307731"/>
          </a:xfrm>
          <a:prstGeom prst="rect">
            <a:avLst/>
          </a:prstGeom>
          <a:noFill/>
        </p:spPr>
        <p:txBody>
          <a:bodyPr wrap="square" rtlCol="0">
            <a:spAutoFit/>
          </a:bodyPr>
          <a:lstStyle/>
          <a:p>
            <a:r>
              <a:rPr lang="fr-FR" sz="1400" dirty="0">
                <a:solidFill>
                  <a:schemeClr val="bg1"/>
                </a:solidFill>
                <a:latin typeface="Nexa Text" pitchFamily="2" charset="77"/>
              </a:rPr>
              <a:t>6</a:t>
            </a:r>
          </a:p>
        </p:txBody>
      </p:sp>
      <p:sp>
        <p:nvSpPr>
          <p:cNvPr id="30" name="ZoneTexte 29">
            <a:extLst>
              <a:ext uri="{FF2B5EF4-FFF2-40B4-BE49-F238E27FC236}">
                <a16:creationId xmlns:a16="http://schemas.microsoft.com/office/drawing/2014/main" id="{12F9DBD2-48B1-64F3-4A23-39E631DBDAF2}"/>
              </a:ext>
            </a:extLst>
          </p:cNvPr>
          <p:cNvSpPr txBox="1"/>
          <p:nvPr/>
        </p:nvSpPr>
        <p:spPr>
          <a:xfrm>
            <a:off x="1874573" y="3572778"/>
            <a:ext cx="909670" cy="338554"/>
          </a:xfrm>
          <a:prstGeom prst="rect">
            <a:avLst/>
          </a:prstGeom>
          <a:noFill/>
        </p:spPr>
        <p:txBody>
          <a:bodyPr wrap="square" rtlCol="0">
            <a:spAutoFit/>
          </a:bodyPr>
          <a:lstStyle/>
          <a:p>
            <a:r>
              <a:rPr lang="fr-FR" sz="800" dirty="0" err="1">
                <a:solidFill>
                  <a:srgbClr val="FFFFFF"/>
                </a:solidFill>
                <a:latin typeface="Nexa Text Book" pitchFamily="2" charset="77"/>
                <a:cs typeface="Tahoma"/>
              </a:rPr>
              <a:t>Creation</a:t>
            </a:r>
            <a:r>
              <a:rPr lang="fr-FR" sz="800" dirty="0">
                <a:solidFill>
                  <a:srgbClr val="FFFFFF"/>
                </a:solidFill>
                <a:latin typeface="Nexa Text Book" pitchFamily="2" charset="77"/>
                <a:cs typeface="Tahoma"/>
              </a:rPr>
              <a:t> of the first Data Center</a:t>
            </a:r>
            <a:endParaRPr lang="fr-FR" sz="800" dirty="0">
              <a:latin typeface="Nexa Text Book" pitchFamily="2" charset="77"/>
            </a:endParaRPr>
          </a:p>
        </p:txBody>
      </p:sp>
      <p:sp>
        <p:nvSpPr>
          <p:cNvPr id="31" name="ZoneTexte 30">
            <a:extLst>
              <a:ext uri="{FF2B5EF4-FFF2-40B4-BE49-F238E27FC236}">
                <a16:creationId xmlns:a16="http://schemas.microsoft.com/office/drawing/2014/main" id="{38AD9604-5975-8D96-65CD-CF0FF066A90B}"/>
              </a:ext>
            </a:extLst>
          </p:cNvPr>
          <p:cNvSpPr txBox="1"/>
          <p:nvPr/>
        </p:nvSpPr>
        <p:spPr>
          <a:xfrm>
            <a:off x="922764" y="5466218"/>
            <a:ext cx="1324700" cy="338554"/>
          </a:xfrm>
          <a:prstGeom prst="rect">
            <a:avLst/>
          </a:prstGeom>
          <a:noFill/>
        </p:spPr>
        <p:txBody>
          <a:bodyPr wrap="square" rtlCol="0">
            <a:spAutoFit/>
          </a:bodyPr>
          <a:lstStyle/>
          <a:p>
            <a:r>
              <a:rPr lang="en-US" sz="800" dirty="0">
                <a:solidFill>
                  <a:srgbClr val="FFFFFF"/>
                </a:solidFill>
                <a:latin typeface="Nexa Text" pitchFamily="2" charset="77"/>
                <a:cs typeface="Tahoma"/>
              </a:rPr>
              <a:t>Creation of </a:t>
            </a:r>
            <a:r>
              <a:rPr lang="en-US" sz="800" dirty="0" err="1">
                <a:solidFill>
                  <a:srgbClr val="FFFFFF"/>
                </a:solidFill>
                <a:latin typeface="Nexa Text" pitchFamily="2" charset="77"/>
                <a:cs typeface="Tahoma"/>
              </a:rPr>
              <a:t>NowTeam</a:t>
            </a:r>
            <a:r>
              <a:rPr lang="en-US" sz="800" dirty="0">
                <a:solidFill>
                  <a:srgbClr val="FFFFFF"/>
                </a:solidFill>
                <a:latin typeface="Nexa Text" pitchFamily="2" charset="77"/>
                <a:cs typeface="Tahoma"/>
              </a:rPr>
              <a:t>: outsourcing offer</a:t>
            </a:r>
            <a:endParaRPr lang="fr-FR" sz="800" dirty="0">
              <a:latin typeface="Nexa Text" pitchFamily="2" charset="77"/>
            </a:endParaRPr>
          </a:p>
        </p:txBody>
      </p:sp>
      <p:sp>
        <p:nvSpPr>
          <p:cNvPr id="32" name="ZoneTexte 31">
            <a:extLst>
              <a:ext uri="{FF2B5EF4-FFF2-40B4-BE49-F238E27FC236}">
                <a16:creationId xmlns:a16="http://schemas.microsoft.com/office/drawing/2014/main" id="{F0831531-FD46-813B-2DF7-4085786D7A08}"/>
              </a:ext>
            </a:extLst>
          </p:cNvPr>
          <p:cNvSpPr txBox="1"/>
          <p:nvPr/>
        </p:nvSpPr>
        <p:spPr>
          <a:xfrm>
            <a:off x="1874573" y="3347990"/>
            <a:ext cx="909670" cy="215412"/>
          </a:xfrm>
          <a:prstGeom prst="rect">
            <a:avLst/>
          </a:prstGeom>
          <a:noFill/>
        </p:spPr>
        <p:txBody>
          <a:bodyPr wrap="square" rtlCol="0">
            <a:spAutoFit/>
          </a:bodyPr>
          <a:lstStyle/>
          <a:p>
            <a:r>
              <a:rPr lang="fr-FR" sz="800" b="1" dirty="0">
                <a:solidFill>
                  <a:srgbClr val="FFFFFF"/>
                </a:solidFill>
                <a:latin typeface="Nexa Text Heavy" pitchFamily="2" charset="77"/>
                <a:cs typeface="Tahoma"/>
              </a:rPr>
              <a:t>NOWSERV</a:t>
            </a:r>
            <a:endParaRPr lang="fr-FR" sz="800" b="1" dirty="0">
              <a:latin typeface="Nexa Text Heavy" pitchFamily="2" charset="77"/>
            </a:endParaRPr>
          </a:p>
        </p:txBody>
      </p:sp>
      <p:sp>
        <p:nvSpPr>
          <p:cNvPr id="33" name="ZoneTexte 32">
            <a:extLst>
              <a:ext uri="{FF2B5EF4-FFF2-40B4-BE49-F238E27FC236}">
                <a16:creationId xmlns:a16="http://schemas.microsoft.com/office/drawing/2014/main" id="{A9AE4862-2FAB-DA70-E08D-03518A21D4B0}"/>
              </a:ext>
            </a:extLst>
          </p:cNvPr>
          <p:cNvSpPr txBox="1"/>
          <p:nvPr/>
        </p:nvSpPr>
        <p:spPr>
          <a:xfrm>
            <a:off x="921523" y="5192870"/>
            <a:ext cx="1324700" cy="276958"/>
          </a:xfrm>
          <a:prstGeom prst="rect">
            <a:avLst/>
          </a:prstGeom>
          <a:noFill/>
        </p:spPr>
        <p:txBody>
          <a:bodyPr wrap="square" rtlCol="0">
            <a:spAutoFit/>
          </a:bodyPr>
          <a:lstStyle/>
          <a:p>
            <a:r>
              <a:rPr lang="fr-FR" sz="1200" b="1" dirty="0">
                <a:gradFill>
                  <a:gsLst>
                    <a:gs pos="0">
                      <a:srgbClr val="87EFFF"/>
                    </a:gs>
                    <a:gs pos="100000">
                      <a:srgbClr val="4862AB"/>
                    </a:gs>
                  </a:gsLst>
                  <a:lin ang="10800000" scaled="0"/>
                </a:gradFill>
                <a:latin typeface="Nexa Text Black" pitchFamily="2" charset="77"/>
                <a:cs typeface="Tahoma"/>
              </a:rPr>
              <a:t>2003</a:t>
            </a:r>
            <a:endParaRPr lang="fr-FR" sz="1200" b="1" dirty="0">
              <a:gradFill>
                <a:gsLst>
                  <a:gs pos="0">
                    <a:srgbClr val="87EFFF"/>
                  </a:gs>
                  <a:gs pos="100000">
                    <a:srgbClr val="4862AB"/>
                  </a:gs>
                </a:gsLst>
                <a:lin ang="10800000" scaled="0"/>
              </a:gradFill>
              <a:latin typeface="Nexa Text Black" pitchFamily="2" charset="77"/>
            </a:endParaRPr>
          </a:p>
        </p:txBody>
      </p:sp>
      <p:sp>
        <p:nvSpPr>
          <p:cNvPr id="34" name="ZoneTexte 33">
            <a:extLst>
              <a:ext uri="{FF2B5EF4-FFF2-40B4-BE49-F238E27FC236}">
                <a16:creationId xmlns:a16="http://schemas.microsoft.com/office/drawing/2014/main" id="{DA495260-465A-F22C-DDCC-0A9EC937F8C2}"/>
              </a:ext>
            </a:extLst>
          </p:cNvPr>
          <p:cNvSpPr txBox="1"/>
          <p:nvPr/>
        </p:nvSpPr>
        <p:spPr>
          <a:xfrm>
            <a:off x="1874573" y="3109417"/>
            <a:ext cx="909670" cy="276958"/>
          </a:xfrm>
          <a:prstGeom prst="rect">
            <a:avLst/>
          </a:prstGeom>
          <a:noFill/>
        </p:spPr>
        <p:txBody>
          <a:bodyPr wrap="square" rtlCol="0">
            <a:spAutoFit/>
          </a:bodyPr>
          <a:lstStyle/>
          <a:p>
            <a:r>
              <a:rPr lang="fr-FR" sz="1200" b="1" dirty="0">
                <a:gradFill>
                  <a:gsLst>
                    <a:gs pos="0">
                      <a:srgbClr val="87EFFF"/>
                    </a:gs>
                    <a:gs pos="100000">
                      <a:srgbClr val="4862AB"/>
                    </a:gs>
                  </a:gsLst>
                  <a:lin ang="10800000" scaled="0"/>
                </a:gradFill>
                <a:latin typeface="Nexa Text Black" pitchFamily="2" charset="77"/>
                <a:cs typeface="Tahoma"/>
              </a:rPr>
              <a:t>2008</a:t>
            </a:r>
            <a:endParaRPr lang="fr-FR" sz="1200" b="1" dirty="0">
              <a:gradFill>
                <a:gsLst>
                  <a:gs pos="0">
                    <a:srgbClr val="87EFFF"/>
                  </a:gs>
                  <a:gs pos="100000">
                    <a:srgbClr val="4862AB"/>
                  </a:gs>
                </a:gsLst>
                <a:lin ang="10800000" scaled="0"/>
              </a:gradFill>
              <a:latin typeface="Nexa Text Black" pitchFamily="2" charset="77"/>
            </a:endParaRPr>
          </a:p>
        </p:txBody>
      </p:sp>
      <p:sp>
        <p:nvSpPr>
          <p:cNvPr id="35" name="ZoneTexte 34">
            <a:extLst>
              <a:ext uri="{FF2B5EF4-FFF2-40B4-BE49-F238E27FC236}">
                <a16:creationId xmlns:a16="http://schemas.microsoft.com/office/drawing/2014/main" id="{4CECF609-CAE4-C8ED-0EE5-751BF61EE887}"/>
              </a:ext>
            </a:extLst>
          </p:cNvPr>
          <p:cNvSpPr txBox="1"/>
          <p:nvPr/>
        </p:nvSpPr>
        <p:spPr>
          <a:xfrm>
            <a:off x="3190594" y="5143458"/>
            <a:ext cx="1194394" cy="215444"/>
          </a:xfrm>
          <a:prstGeom prst="rect">
            <a:avLst/>
          </a:prstGeom>
          <a:noFill/>
        </p:spPr>
        <p:txBody>
          <a:bodyPr wrap="square" rtlCol="0">
            <a:spAutoFit/>
          </a:bodyPr>
          <a:lstStyle/>
          <a:p>
            <a:r>
              <a:rPr lang="fr-FR" sz="800" dirty="0">
                <a:solidFill>
                  <a:srgbClr val="FFFFFF"/>
                </a:solidFill>
                <a:latin typeface="Nexa Text Book" pitchFamily="2" charset="77"/>
                <a:cs typeface="Tahoma"/>
              </a:rPr>
              <a:t>Launch of </a:t>
            </a:r>
            <a:r>
              <a:rPr lang="fr-FR" sz="800" dirty="0" err="1">
                <a:solidFill>
                  <a:srgbClr val="FFFFFF"/>
                </a:solidFill>
                <a:latin typeface="Nexa Text Book" pitchFamily="2" charset="77"/>
                <a:cs typeface="Tahoma"/>
              </a:rPr>
              <a:t>Iakaa</a:t>
            </a:r>
            <a:endParaRPr lang="fr-FR" sz="800" dirty="0">
              <a:latin typeface="Nexa Text Book" pitchFamily="2" charset="77"/>
            </a:endParaRPr>
          </a:p>
        </p:txBody>
      </p:sp>
      <p:sp>
        <p:nvSpPr>
          <p:cNvPr id="36" name="ZoneTexte 35">
            <a:extLst>
              <a:ext uri="{FF2B5EF4-FFF2-40B4-BE49-F238E27FC236}">
                <a16:creationId xmlns:a16="http://schemas.microsoft.com/office/drawing/2014/main" id="{51B231E4-C697-C4A9-151F-266999AA4725}"/>
              </a:ext>
            </a:extLst>
          </p:cNvPr>
          <p:cNvSpPr txBox="1"/>
          <p:nvPr/>
        </p:nvSpPr>
        <p:spPr>
          <a:xfrm>
            <a:off x="3190594" y="4918670"/>
            <a:ext cx="1148920" cy="215412"/>
          </a:xfrm>
          <a:prstGeom prst="rect">
            <a:avLst/>
          </a:prstGeom>
          <a:noFill/>
        </p:spPr>
        <p:txBody>
          <a:bodyPr wrap="square" rtlCol="0">
            <a:spAutoFit/>
          </a:bodyPr>
          <a:lstStyle/>
          <a:p>
            <a:r>
              <a:rPr lang="fr-FR" sz="800" b="1" dirty="0">
                <a:solidFill>
                  <a:srgbClr val="FFFFFF"/>
                </a:solidFill>
                <a:latin typeface="Nexa Text Heavy" pitchFamily="2" charset="77"/>
                <a:cs typeface="Tahoma"/>
              </a:rPr>
              <a:t>IAKAA</a:t>
            </a:r>
            <a:endParaRPr lang="fr-FR" sz="800" b="1" dirty="0">
              <a:latin typeface="Nexa Text Heavy" pitchFamily="2" charset="77"/>
            </a:endParaRPr>
          </a:p>
        </p:txBody>
      </p:sp>
      <p:sp>
        <p:nvSpPr>
          <p:cNvPr id="37" name="ZoneTexte 36">
            <a:extLst>
              <a:ext uri="{FF2B5EF4-FFF2-40B4-BE49-F238E27FC236}">
                <a16:creationId xmlns:a16="http://schemas.microsoft.com/office/drawing/2014/main" id="{2959871F-173E-FD0C-ACDA-E6D7537F903C}"/>
              </a:ext>
            </a:extLst>
          </p:cNvPr>
          <p:cNvSpPr txBox="1"/>
          <p:nvPr/>
        </p:nvSpPr>
        <p:spPr>
          <a:xfrm>
            <a:off x="3190594" y="4680097"/>
            <a:ext cx="1112632" cy="276958"/>
          </a:xfrm>
          <a:prstGeom prst="rect">
            <a:avLst/>
          </a:prstGeom>
          <a:noFill/>
        </p:spPr>
        <p:txBody>
          <a:bodyPr wrap="square" rtlCol="0">
            <a:spAutoFit/>
          </a:bodyPr>
          <a:lstStyle/>
          <a:p>
            <a:r>
              <a:rPr lang="fr-FR" sz="1200" b="1" dirty="0">
                <a:gradFill>
                  <a:gsLst>
                    <a:gs pos="0">
                      <a:srgbClr val="87EFFF"/>
                    </a:gs>
                    <a:gs pos="100000">
                      <a:srgbClr val="4862AB"/>
                    </a:gs>
                  </a:gsLst>
                  <a:lin ang="10800000" scaled="0"/>
                </a:gradFill>
                <a:latin typeface="Nexa Text Black" pitchFamily="2" charset="77"/>
                <a:cs typeface="Tahoma"/>
              </a:rPr>
              <a:t>2012</a:t>
            </a:r>
            <a:endParaRPr lang="fr-FR" sz="1200" b="1" dirty="0">
              <a:gradFill>
                <a:gsLst>
                  <a:gs pos="0">
                    <a:srgbClr val="87EFFF"/>
                  </a:gs>
                  <a:gs pos="100000">
                    <a:srgbClr val="4862AB"/>
                  </a:gs>
                </a:gsLst>
                <a:lin ang="10800000" scaled="0"/>
              </a:gradFill>
              <a:latin typeface="Nexa Text Black" pitchFamily="2" charset="77"/>
            </a:endParaRPr>
          </a:p>
        </p:txBody>
      </p:sp>
      <p:sp>
        <p:nvSpPr>
          <p:cNvPr id="38" name="ZoneTexte 37">
            <a:extLst>
              <a:ext uri="{FF2B5EF4-FFF2-40B4-BE49-F238E27FC236}">
                <a16:creationId xmlns:a16="http://schemas.microsoft.com/office/drawing/2014/main" id="{2AB66CBF-FF01-2824-0D70-774A8A7ECC97}"/>
              </a:ext>
            </a:extLst>
          </p:cNvPr>
          <p:cNvSpPr txBox="1"/>
          <p:nvPr/>
        </p:nvSpPr>
        <p:spPr>
          <a:xfrm>
            <a:off x="3484335" y="3067418"/>
            <a:ext cx="1289530" cy="215444"/>
          </a:xfrm>
          <a:prstGeom prst="rect">
            <a:avLst/>
          </a:prstGeom>
          <a:noFill/>
        </p:spPr>
        <p:txBody>
          <a:bodyPr wrap="square" rtlCol="0">
            <a:spAutoFit/>
          </a:bodyPr>
          <a:lstStyle/>
          <a:p>
            <a:r>
              <a:rPr lang="fr-FR" sz="800" dirty="0" err="1">
                <a:solidFill>
                  <a:srgbClr val="FFFFFF"/>
                </a:solidFill>
                <a:latin typeface="Nexa Text Book" pitchFamily="2" charset="77"/>
                <a:cs typeface="Tahoma"/>
              </a:rPr>
              <a:t>Creation</a:t>
            </a:r>
            <a:r>
              <a:rPr lang="fr-FR" sz="800" dirty="0">
                <a:solidFill>
                  <a:srgbClr val="FFFFFF"/>
                </a:solidFill>
                <a:latin typeface="Nexa Text Book" pitchFamily="2" charset="77"/>
                <a:cs typeface="Tahoma"/>
              </a:rPr>
              <a:t> of </a:t>
            </a:r>
            <a:r>
              <a:rPr lang="fr-FR" sz="800" dirty="0" err="1">
                <a:solidFill>
                  <a:srgbClr val="FFFFFF"/>
                </a:solidFill>
                <a:latin typeface="Nexa Text Book" pitchFamily="2" charset="77"/>
                <a:cs typeface="Tahoma"/>
              </a:rPr>
              <a:t>NowLeads</a:t>
            </a:r>
            <a:endParaRPr lang="fr-FR" sz="800" dirty="0">
              <a:latin typeface="Nexa Text Book" pitchFamily="2" charset="77"/>
            </a:endParaRPr>
          </a:p>
        </p:txBody>
      </p:sp>
      <p:sp>
        <p:nvSpPr>
          <p:cNvPr id="39" name="ZoneTexte 38">
            <a:extLst>
              <a:ext uri="{FF2B5EF4-FFF2-40B4-BE49-F238E27FC236}">
                <a16:creationId xmlns:a16="http://schemas.microsoft.com/office/drawing/2014/main" id="{540AE64D-0FE9-B68B-599D-B4407B5B6E31}"/>
              </a:ext>
            </a:extLst>
          </p:cNvPr>
          <p:cNvSpPr txBox="1"/>
          <p:nvPr/>
        </p:nvSpPr>
        <p:spPr>
          <a:xfrm>
            <a:off x="3484335" y="2842630"/>
            <a:ext cx="1252830" cy="215412"/>
          </a:xfrm>
          <a:prstGeom prst="rect">
            <a:avLst/>
          </a:prstGeom>
          <a:noFill/>
        </p:spPr>
        <p:txBody>
          <a:bodyPr wrap="square" rtlCol="0">
            <a:spAutoFit/>
          </a:bodyPr>
          <a:lstStyle/>
          <a:p>
            <a:r>
              <a:rPr lang="fr-FR" sz="800" b="1" dirty="0">
                <a:solidFill>
                  <a:srgbClr val="FFFFFF"/>
                </a:solidFill>
                <a:latin typeface="Nexa Text Heavy" pitchFamily="2" charset="77"/>
                <a:cs typeface="Tahoma"/>
              </a:rPr>
              <a:t>NOWLEADS</a:t>
            </a:r>
            <a:endParaRPr lang="fr-FR" sz="800" b="1" dirty="0">
              <a:latin typeface="Nexa Text Heavy" pitchFamily="2" charset="77"/>
            </a:endParaRPr>
          </a:p>
        </p:txBody>
      </p:sp>
      <p:sp>
        <p:nvSpPr>
          <p:cNvPr id="40" name="ZoneTexte 39">
            <a:extLst>
              <a:ext uri="{FF2B5EF4-FFF2-40B4-BE49-F238E27FC236}">
                <a16:creationId xmlns:a16="http://schemas.microsoft.com/office/drawing/2014/main" id="{127EEAD8-0117-33FB-192E-FEA819AC32A8}"/>
              </a:ext>
            </a:extLst>
          </p:cNvPr>
          <p:cNvSpPr txBox="1"/>
          <p:nvPr/>
        </p:nvSpPr>
        <p:spPr>
          <a:xfrm>
            <a:off x="3484335" y="2604057"/>
            <a:ext cx="1252830" cy="276958"/>
          </a:xfrm>
          <a:prstGeom prst="rect">
            <a:avLst/>
          </a:prstGeom>
          <a:noFill/>
        </p:spPr>
        <p:txBody>
          <a:bodyPr wrap="square" rtlCol="0">
            <a:spAutoFit/>
          </a:bodyPr>
          <a:lstStyle/>
          <a:p>
            <a:r>
              <a:rPr lang="fr-FR" sz="1200" b="1" dirty="0">
                <a:gradFill>
                  <a:gsLst>
                    <a:gs pos="0">
                      <a:srgbClr val="87EFFF"/>
                    </a:gs>
                    <a:gs pos="100000">
                      <a:srgbClr val="4862AB"/>
                    </a:gs>
                  </a:gsLst>
                  <a:lin ang="10800000" scaled="0"/>
                </a:gradFill>
                <a:latin typeface="Nexa Text Black" pitchFamily="2" charset="77"/>
                <a:cs typeface="Tahoma"/>
              </a:rPr>
              <a:t>2015</a:t>
            </a:r>
            <a:endParaRPr lang="fr-FR" sz="1200" b="1" dirty="0">
              <a:gradFill>
                <a:gsLst>
                  <a:gs pos="0">
                    <a:srgbClr val="87EFFF"/>
                  </a:gs>
                  <a:gs pos="100000">
                    <a:srgbClr val="4862AB"/>
                  </a:gs>
                </a:gsLst>
                <a:lin ang="10800000" scaled="0"/>
              </a:gradFill>
              <a:latin typeface="Nexa Text Black" pitchFamily="2" charset="77"/>
            </a:endParaRPr>
          </a:p>
        </p:txBody>
      </p:sp>
      <p:sp>
        <p:nvSpPr>
          <p:cNvPr id="41" name="ZoneTexte 40">
            <a:extLst>
              <a:ext uri="{FF2B5EF4-FFF2-40B4-BE49-F238E27FC236}">
                <a16:creationId xmlns:a16="http://schemas.microsoft.com/office/drawing/2014/main" id="{74DF230B-EDBF-BB01-AE33-D9F783478F2B}"/>
              </a:ext>
            </a:extLst>
          </p:cNvPr>
          <p:cNvSpPr txBox="1"/>
          <p:nvPr/>
        </p:nvSpPr>
        <p:spPr>
          <a:xfrm>
            <a:off x="4890225" y="2778263"/>
            <a:ext cx="1322385" cy="215444"/>
          </a:xfrm>
          <a:prstGeom prst="rect">
            <a:avLst/>
          </a:prstGeom>
          <a:noFill/>
        </p:spPr>
        <p:txBody>
          <a:bodyPr wrap="square" rtlCol="0">
            <a:spAutoFit/>
          </a:bodyPr>
          <a:lstStyle/>
          <a:p>
            <a:r>
              <a:rPr lang="fr-FR" sz="800" dirty="0">
                <a:solidFill>
                  <a:srgbClr val="FFFFFF"/>
                </a:solidFill>
                <a:latin typeface="Nexa Text Book" pitchFamily="2" charset="77"/>
                <a:cs typeface="Tahoma"/>
              </a:rPr>
              <a:t>Launch of </a:t>
            </a:r>
            <a:r>
              <a:rPr lang="fr-FR" sz="800" dirty="0" err="1">
                <a:solidFill>
                  <a:srgbClr val="FFFFFF"/>
                </a:solidFill>
                <a:latin typeface="Nexa Text Book" pitchFamily="2" charset="77"/>
                <a:cs typeface="Tahoma"/>
              </a:rPr>
              <a:t>NowLab</a:t>
            </a:r>
            <a:endParaRPr lang="fr-FR" sz="800" dirty="0">
              <a:latin typeface="Nexa Text Book" pitchFamily="2" charset="77"/>
            </a:endParaRPr>
          </a:p>
        </p:txBody>
      </p:sp>
      <p:sp>
        <p:nvSpPr>
          <p:cNvPr id="42" name="ZoneTexte 41">
            <a:extLst>
              <a:ext uri="{FF2B5EF4-FFF2-40B4-BE49-F238E27FC236}">
                <a16:creationId xmlns:a16="http://schemas.microsoft.com/office/drawing/2014/main" id="{BA9641B4-49BC-CEE9-2111-3E9BCEBE55F2}"/>
              </a:ext>
            </a:extLst>
          </p:cNvPr>
          <p:cNvSpPr txBox="1"/>
          <p:nvPr/>
        </p:nvSpPr>
        <p:spPr>
          <a:xfrm>
            <a:off x="4890225" y="2553476"/>
            <a:ext cx="1256482" cy="215412"/>
          </a:xfrm>
          <a:prstGeom prst="rect">
            <a:avLst/>
          </a:prstGeom>
          <a:noFill/>
        </p:spPr>
        <p:txBody>
          <a:bodyPr wrap="square" rtlCol="0">
            <a:spAutoFit/>
          </a:bodyPr>
          <a:lstStyle/>
          <a:p>
            <a:r>
              <a:rPr lang="fr-FR" sz="800" b="1" dirty="0">
                <a:solidFill>
                  <a:srgbClr val="FFFFFF"/>
                </a:solidFill>
                <a:latin typeface="Nexa Text Heavy" pitchFamily="2" charset="77"/>
                <a:cs typeface="Tahoma"/>
              </a:rPr>
              <a:t>NOWLAB</a:t>
            </a:r>
            <a:endParaRPr lang="fr-FR" sz="800" b="1" dirty="0">
              <a:latin typeface="Nexa Text Heavy" pitchFamily="2" charset="77"/>
            </a:endParaRPr>
          </a:p>
        </p:txBody>
      </p:sp>
      <p:sp>
        <p:nvSpPr>
          <p:cNvPr id="43" name="ZoneTexte 42">
            <a:extLst>
              <a:ext uri="{FF2B5EF4-FFF2-40B4-BE49-F238E27FC236}">
                <a16:creationId xmlns:a16="http://schemas.microsoft.com/office/drawing/2014/main" id="{2963C23E-DC5A-E374-CA7D-539EAE1C135B}"/>
              </a:ext>
            </a:extLst>
          </p:cNvPr>
          <p:cNvSpPr txBox="1"/>
          <p:nvPr/>
        </p:nvSpPr>
        <p:spPr>
          <a:xfrm>
            <a:off x="4890225" y="2314903"/>
            <a:ext cx="1256482" cy="276958"/>
          </a:xfrm>
          <a:prstGeom prst="rect">
            <a:avLst/>
          </a:prstGeom>
          <a:noFill/>
        </p:spPr>
        <p:txBody>
          <a:bodyPr wrap="square" rtlCol="0">
            <a:spAutoFit/>
          </a:bodyPr>
          <a:lstStyle/>
          <a:p>
            <a:r>
              <a:rPr lang="fr-FR" sz="1200" b="1" dirty="0">
                <a:gradFill>
                  <a:gsLst>
                    <a:gs pos="0">
                      <a:srgbClr val="87EFFF"/>
                    </a:gs>
                    <a:gs pos="100000">
                      <a:srgbClr val="4862AB"/>
                    </a:gs>
                  </a:gsLst>
                  <a:lin ang="10800000" scaled="0"/>
                </a:gradFill>
                <a:latin typeface="Nexa Text Black" pitchFamily="2" charset="77"/>
                <a:cs typeface="Tahoma"/>
              </a:rPr>
              <a:t>2018</a:t>
            </a:r>
            <a:endParaRPr lang="fr-FR" sz="1200" b="1" dirty="0">
              <a:gradFill>
                <a:gsLst>
                  <a:gs pos="0">
                    <a:srgbClr val="87EFFF"/>
                  </a:gs>
                  <a:gs pos="100000">
                    <a:srgbClr val="4862AB"/>
                  </a:gs>
                </a:gsLst>
                <a:lin ang="10800000" scaled="0"/>
              </a:gradFill>
              <a:latin typeface="Nexa Text Black" pitchFamily="2" charset="77"/>
            </a:endParaRPr>
          </a:p>
        </p:txBody>
      </p:sp>
      <p:sp>
        <p:nvSpPr>
          <p:cNvPr id="44" name="ZoneTexte 43">
            <a:extLst>
              <a:ext uri="{FF2B5EF4-FFF2-40B4-BE49-F238E27FC236}">
                <a16:creationId xmlns:a16="http://schemas.microsoft.com/office/drawing/2014/main" id="{C0613B56-BE0F-6C5A-306E-CC19A7022ED1}"/>
              </a:ext>
            </a:extLst>
          </p:cNvPr>
          <p:cNvSpPr txBox="1"/>
          <p:nvPr/>
        </p:nvSpPr>
        <p:spPr>
          <a:xfrm>
            <a:off x="4920854" y="5522143"/>
            <a:ext cx="1324700" cy="215444"/>
          </a:xfrm>
          <a:prstGeom prst="rect">
            <a:avLst/>
          </a:prstGeom>
          <a:noFill/>
        </p:spPr>
        <p:txBody>
          <a:bodyPr wrap="square" rtlCol="0">
            <a:spAutoFit/>
          </a:bodyPr>
          <a:lstStyle/>
          <a:p>
            <a:r>
              <a:rPr lang="fr-FR" sz="800" dirty="0">
                <a:solidFill>
                  <a:schemeClr val="bg1"/>
                </a:solidFill>
                <a:latin typeface="Nexa Text Book" pitchFamily="2" charset="77"/>
              </a:rPr>
              <a:t>Launch of </a:t>
            </a:r>
            <a:r>
              <a:rPr lang="fr-FR" sz="800" dirty="0" err="1">
                <a:solidFill>
                  <a:schemeClr val="bg1"/>
                </a:solidFill>
                <a:latin typeface="Nexa Text Book" pitchFamily="2" charset="77"/>
              </a:rPr>
              <a:t>NowDSI</a:t>
            </a:r>
            <a:endParaRPr lang="fr-FR" sz="800" dirty="0">
              <a:solidFill>
                <a:schemeClr val="bg1"/>
              </a:solidFill>
              <a:latin typeface="Nexa Text Book" pitchFamily="2" charset="77"/>
            </a:endParaRPr>
          </a:p>
        </p:txBody>
      </p:sp>
      <p:sp>
        <p:nvSpPr>
          <p:cNvPr id="45" name="ZoneTexte 44">
            <a:extLst>
              <a:ext uri="{FF2B5EF4-FFF2-40B4-BE49-F238E27FC236}">
                <a16:creationId xmlns:a16="http://schemas.microsoft.com/office/drawing/2014/main" id="{137B24FE-7ADF-5132-63A7-F63F8787CBEA}"/>
              </a:ext>
            </a:extLst>
          </p:cNvPr>
          <p:cNvSpPr txBox="1"/>
          <p:nvPr/>
        </p:nvSpPr>
        <p:spPr>
          <a:xfrm>
            <a:off x="4920854" y="5297355"/>
            <a:ext cx="1194394" cy="215412"/>
          </a:xfrm>
          <a:prstGeom prst="rect">
            <a:avLst/>
          </a:prstGeom>
          <a:noFill/>
        </p:spPr>
        <p:txBody>
          <a:bodyPr wrap="square" rtlCol="0">
            <a:spAutoFit/>
          </a:bodyPr>
          <a:lstStyle/>
          <a:p>
            <a:r>
              <a:rPr lang="fr-FR" sz="800" b="1" dirty="0">
                <a:solidFill>
                  <a:srgbClr val="FFFFFF"/>
                </a:solidFill>
                <a:latin typeface="Nexa Text Heavy" pitchFamily="2" charset="77"/>
                <a:cs typeface="Tahoma"/>
              </a:rPr>
              <a:t>NOWDSI</a:t>
            </a:r>
            <a:endParaRPr lang="fr-FR" sz="800" b="1" dirty="0">
              <a:latin typeface="Nexa Text Heavy" pitchFamily="2" charset="77"/>
            </a:endParaRPr>
          </a:p>
        </p:txBody>
      </p:sp>
      <p:sp>
        <p:nvSpPr>
          <p:cNvPr id="46" name="ZoneTexte 45">
            <a:extLst>
              <a:ext uri="{FF2B5EF4-FFF2-40B4-BE49-F238E27FC236}">
                <a16:creationId xmlns:a16="http://schemas.microsoft.com/office/drawing/2014/main" id="{22514A2D-1E1C-C7B5-EE43-04C6015B35A3}"/>
              </a:ext>
            </a:extLst>
          </p:cNvPr>
          <p:cNvSpPr txBox="1"/>
          <p:nvPr/>
        </p:nvSpPr>
        <p:spPr>
          <a:xfrm>
            <a:off x="4920854" y="5058782"/>
            <a:ext cx="1194394" cy="276958"/>
          </a:xfrm>
          <a:prstGeom prst="rect">
            <a:avLst/>
          </a:prstGeom>
          <a:noFill/>
        </p:spPr>
        <p:txBody>
          <a:bodyPr wrap="square" rtlCol="0">
            <a:spAutoFit/>
          </a:bodyPr>
          <a:lstStyle/>
          <a:p>
            <a:r>
              <a:rPr lang="fr-FR" sz="1200" b="1" dirty="0">
                <a:gradFill>
                  <a:gsLst>
                    <a:gs pos="0">
                      <a:srgbClr val="87EFFF"/>
                    </a:gs>
                    <a:gs pos="100000">
                      <a:srgbClr val="4862AB"/>
                    </a:gs>
                  </a:gsLst>
                  <a:lin ang="10800000" scaled="0"/>
                </a:gradFill>
                <a:latin typeface="Nexa Text Black" pitchFamily="2" charset="77"/>
                <a:cs typeface="Tahoma"/>
              </a:rPr>
              <a:t>2019</a:t>
            </a:r>
            <a:endParaRPr lang="fr-FR" sz="1200" b="1" dirty="0">
              <a:gradFill>
                <a:gsLst>
                  <a:gs pos="0">
                    <a:srgbClr val="87EFFF"/>
                  </a:gs>
                  <a:gs pos="100000">
                    <a:srgbClr val="4862AB"/>
                  </a:gs>
                </a:gsLst>
                <a:lin ang="10800000" scaled="0"/>
              </a:gradFill>
              <a:latin typeface="Nexa Text Black" pitchFamily="2" charset="77"/>
            </a:endParaRPr>
          </a:p>
        </p:txBody>
      </p:sp>
      <p:sp>
        <p:nvSpPr>
          <p:cNvPr id="47" name="ZoneTexte 46">
            <a:extLst>
              <a:ext uri="{FF2B5EF4-FFF2-40B4-BE49-F238E27FC236}">
                <a16:creationId xmlns:a16="http://schemas.microsoft.com/office/drawing/2014/main" id="{3EFBF85A-1B40-5E3B-D2EA-4247604C98F7}"/>
              </a:ext>
            </a:extLst>
          </p:cNvPr>
          <p:cNvSpPr txBox="1"/>
          <p:nvPr/>
        </p:nvSpPr>
        <p:spPr>
          <a:xfrm>
            <a:off x="6461181" y="5160060"/>
            <a:ext cx="1286798" cy="338554"/>
          </a:xfrm>
          <a:prstGeom prst="rect">
            <a:avLst/>
          </a:prstGeom>
          <a:noFill/>
        </p:spPr>
        <p:txBody>
          <a:bodyPr wrap="square" rtlCol="0">
            <a:spAutoFit/>
          </a:bodyPr>
          <a:lstStyle/>
          <a:p>
            <a:r>
              <a:rPr lang="en-US" sz="800" dirty="0">
                <a:solidFill>
                  <a:srgbClr val="FFFFFF"/>
                </a:solidFill>
                <a:latin typeface="Nexa Text Book" pitchFamily="2" charset="77"/>
                <a:cs typeface="Tahoma"/>
              </a:rPr>
              <a:t>Unification of entities under a new identity</a:t>
            </a:r>
            <a:endParaRPr lang="fr-FR" sz="800" dirty="0">
              <a:latin typeface="Nexa Text Book" pitchFamily="2" charset="77"/>
            </a:endParaRPr>
          </a:p>
        </p:txBody>
      </p:sp>
      <p:sp>
        <p:nvSpPr>
          <p:cNvPr id="48" name="ZoneTexte 47">
            <a:extLst>
              <a:ext uri="{FF2B5EF4-FFF2-40B4-BE49-F238E27FC236}">
                <a16:creationId xmlns:a16="http://schemas.microsoft.com/office/drawing/2014/main" id="{344290AD-45A6-1500-322E-8AD1FF507123}"/>
              </a:ext>
            </a:extLst>
          </p:cNvPr>
          <p:cNvSpPr txBox="1"/>
          <p:nvPr/>
        </p:nvSpPr>
        <p:spPr>
          <a:xfrm>
            <a:off x="6461181" y="4935272"/>
            <a:ext cx="1194394" cy="215412"/>
          </a:xfrm>
          <a:prstGeom prst="rect">
            <a:avLst/>
          </a:prstGeom>
          <a:noFill/>
        </p:spPr>
        <p:txBody>
          <a:bodyPr wrap="square" rtlCol="0">
            <a:spAutoFit/>
          </a:bodyPr>
          <a:lstStyle/>
          <a:p>
            <a:r>
              <a:rPr lang="fr-FR" sz="800" b="1" dirty="0">
                <a:solidFill>
                  <a:srgbClr val="FFFFFF"/>
                </a:solidFill>
                <a:latin typeface="Nexa Text Heavy" pitchFamily="2" charset="77"/>
                <a:cs typeface="Tahoma"/>
              </a:rPr>
              <a:t>NOWBRAINS</a:t>
            </a:r>
            <a:endParaRPr lang="fr-FR" sz="800" b="1" dirty="0">
              <a:latin typeface="Nexa Text Heavy" pitchFamily="2" charset="77"/>
            </a:endParaRPr>
          </a:p>
        </p:txBody>
      </p:sp>
      <p:sp>
        <p:nvSpPr>
          <p:cNvPr id="49" name="ZoneTexte 48">
            <a:extLst>
              <a:ext uri="{FF2B5EF4-FFF2-40B4-BE49-F238E27FC236}">
                <a16:creationId xmlns:a16="http://schemas.microsoft.com/office/drawing/2014/main" id="{68F75A44-3334-9657-AFD9-A1179A21AB3C}"/>
              </a:ext>
            </a:extLst>
          </p:cNvPr>
          <p:cNvSpPr txBox="1"/>
          <p:nvPr/>
        </p:nvSpPr>
        <p:spPr>
          <a:xfrm>
            <a:off x="6461181" y="4696699"/>
            <a:ext cx="1194394" cy="276958"/>
          </a:xfrm>
          <a:prstGeom prst="rect">
            <a:avLst/>
          </a:prstGeom>
          <a:noFill/>
        </p:spPr>
        <p:txBody>
          <a:bodyPr wrap="square" rtlCol="0">
            <a:spAutoFit/>
          </a:bodyPr>
          <a:lstStyle/>
          <a:p>
            <a:r>
              <a:rPr lang="fr-FR" sz="1200" b="1" dirty="0">
                <a:gradFill>
                  <a:gsLst>
                    <a:gs pos="0">
                      <a:srgbClr val="87EFFF"/>
                    </a:gs>
                    <a:gs pos="100000">
                      <a:srgbClr val="4862AB"/>
                    </a:gs>
                  </a:gsLst>
                  <a:lin ang="10800000" scaled="0"/>
                </a:gradFill>
                <a:latin typeface="Nexa Text Black" pitchFamily="2" charset="77"/>
                <a:cs typeface="Tahoma"/>
              </a:rPr>
              <a:t>2020</a:t>
            </a:r>
            <a:endParaRPr lang="fr-FR" sz="1200" b="1" dirty="0">
              <a:gradFill>
                <a:gsLst>
                  <a:gs pos="0">
                    <a:srgbClr val="87EFFF"/>
                  </a:gs>
                  <a:gs pos="100000">
                    <a:srgbClr val="4862AB"/>
                  </a:gs>
                </a:gsLst>
                <a:lin ang="10800000" scaled="0"/>
              </a:gradFill>
              <a:latin typeface="Nexa Text Black" pitchFamily="2" charset="77"/>
            </a:endParaRPr>
          </a:p>
        </p:txBody>
      </p:sp>
      <p:sp>
        <p:nvSpPr>
          <p:cNvPr id="50" name="ZoneTexte 49">
            <a:extLst>
              <a:ext uri="{FF2B5EF4-FFF2-40B4-BE49-F238E27FC236}">
                <a16:creationId xmlns:a16="http://schemas.microsoft.com/office/drawing/2014/main" id="{8F040825-C226-658F-A6B3-3EED4411DE1B}"/>
              </a:ext>
            </a:extLst>
          </p:cNvPr>
          <p:cNvSpPr txBox="1"/>
          <p:nvPr/>
        </p:nvSpPr>
        <p:spPr>
          <a:xfrm>
            <a:off x="8148598" y="4572210"/>
            <a:ext cx="1202153" cy="338554"/>
          </a:xfrm>
          <a:prstGeom prst="rect">
            <a:avLst/>
          </a:prstGeom>
          <a:noFill/>
        </p:spPr>
        <p:txBody>
          <a:bodyPr wrap="square" rtlCol="0">
            <a:spAutoFit/>
          </a:bodyPr>
          <a:lstStyle/>
          <a:p>
            <a:r>
              <a:rPr lang="fr-FR" sz="800" dirty="0">
                <a:solidFill>
                  <a:srgbClr val="FFFFFF"/>
                </a:solidFill>
                <a:latin typeface="Nexa Text Book" pitchFamily="2" charset="77"/>
                <a:cs typeface="Tahoma"/>
              </a:rPr>
              <a:t>Launch of </a:t>
            </a:r>
            <a:r>
              <a:rPr lang="fr-FR" sz="800" dirty="0" err="1">
                <a:solidFill>
                  <a:srgbClr val="FFFFFF"/>
                </a:solidFill>
                <a:latin typeface="Nexa Text Book" pitchFamily="2" charset="77"/>
                <a:cs typeface="Tahoma"/>
              </a:rPr>
              <a:t>NowServiceDesk</a:t>
            </a:r>
            <a:endParaRPr lang="fr-FR" sz="800" dirty="0">
              <a:latin typeface="Nexa Text Book" pitchFamily="2" charset="77"/>
            </a:endParaRPr>
          </a:p>
        </p:txBody>
      </p:sp>
      <p:sp>
        <p:nvSpPr>
          <p:cNvPr id="51" name="ZoneTexte 50">
            <a:extLst>
              <a:ext uri="{FF2B5EF4-FFF2-40B4-BE49-F238E27FC236}">
                <a16:creationId xmlns:a16="http://schemas.microsoft.com/office/drawing/2014/main" id="{79829A22-3E4B-09D3-30B5-7C933C7A35A1}"/>
              </a:ext>
            </a:extLst>
          </p:cNvPr>
          <p:cNvSpPr txBox="1"/>
          <p:nvPr/>
        </p:nvSpPr>
        <p:spPr>
          <a:xfrm>
            <a:off x="8148598" y="4347423"/>
            <a:ext cx="1191301" cy="215412"/>
          </a:xfrm>
          <a:prstGeom prst="rect">
            <a:avLst/>
          </a:prstGeom>
          <a:noFill/>
        </p:spPr>
        <p:txBody>
          <a:bodyPr wrap="square" rtlCol="0">
            <a:spAutoFit/>
          </a:bodyPr>
          <a:lstStyle/>
          <a:p>
            <a:r>
              <a:rPr lang="fr-FR" sz="800" b="1" dirty="0">
                <a:solidFill>
                  <a:srgbClr val="FFFFFF"/>
                </a:solidFill>
                <a:latin typeface="Nexa Text Heavy" pitchFamily="2" charset="77"/>
                <a:cs typeface="Tahoma"/>
              </a:rPr>
              <a:t>NOWSERVICEDESK</a:t>
            </a:r>
            <a:endParaRPr lang="fr-FR" sz="800" b="1" dirty="0">
              <a:latin typeface="Nexa Text Heavy" pitchFamily="2" charset="77"/>
            </a:endParaRPr>
          </a:p>
        </p:txBody>
      </p:sp>
      <p:sp>
        <p:nvSpPr>
          <p:cNvPr id="52" name="ZoneTexte 51">
            <a:extLst>
              <a:ext uri="{FF2B5EF4-FFF2-40B4-BE49-F238E27FC236}">
                <a16:creationId xmlns:a16="http://schemas.microsoft.com/office/drawing/2014/main" id="{1BB14147-EF59-14C0-493F-ECD585A71EB7}"/>
              </a:ext>
            </a:extLst>
          </p:cNvPr>
          <p:cNvSpPr txBox="1"/>
          <p:nvPr/>
        </p:nvSpPr>
        <p:spPr>
          <a:xfrm>
            <a:off x="8148598" y="4108850"/>
            <a:ext cx="1164224" cy="276958"/>
          </a:xfrm>
          <a:prstGeom prst="rect">
            <a:avLst/>
          </a:prstGeom>
          <a:noFill/>
        </p:spPr>
        <p:txBody>
          <a:bodyPr wrap="square" rtlCol="0">
            <a:spAutoFit/>
          </a:bodyPr>
          <a:lstStyle/>
          <a:p>
            <a:r>
              <a:rPr lang="fr-FR" sz="1200" b="1" dirty="0">
                <a:gradFill>
                  <a:gsLst>
                    <a:gs pos="0">
                      <a:srgbClr val="87EFFF"/>
                    </a:gs>
                    <a:gs pos="100000">
                      <a:srgbClr val="4862AB"/>
                    </a:gs>
                  </a:gsLst>
                  <a:lin ang="10800000" scaled="0"/>
                </a:gradFill>
                <a:latin typeface="Nexa Text Black" pitchFamily="2" charset="77"/>
                <a:cs typeface="Tahoma"/>
              </a:rPr>
              <a:t>2022</a:t>
            </a:r>
            <a:endParaRPr lang="fr-FR" sz="1200" b="1" dirty="0">
              <a:gradFill>
                <a:gsLst>
                  <a:gs pos="0">
                    <a:srgbClr val="87EFFF"/>
                  </a:gs>
                  <a:gs pos="100000">
                    <a:srgbClr val="4862AB"/>
                  </a:gs>
                </a:gsLst>
                <a:lin ang="10800000" scaled="0"/>
              </a:gradFill>
              <a:latin typeface="Nexa Text Black" pitchFamily="2" charset="77"/>
            </a:endParaRPr>
          </a:p>
        </p:txBody>
      </p:sp>
      <p:sp>
        <p:nvSpPr>
          <p:cNvPr id="53" name="ZoneTexte 52">
            <a:extLst>
              <a:ext uri="{FF2B5EF4-FFF2-40B4-BE49-F238E27FC236}">
                <a16:creationId xmlns:a16="http://schemas.microsoft.com/office/drawing/2014/main" id="{92E1F200-ADA6-63EA-354A-87BE29FF30C4}"/>
              </a:ext>
            </a:extLst>
          </p:cNvPr>
          <p:cNvSpPr txBox="1"/>
          <p:nvPr/>
        </p:nvSpPr>
        <p:spPr>
          <a:xfrm>
            <a:off x="6649011" y="3067798"/>
            <a:ext cx="1256482" cy="338554"/>
          </a:xfrm>
          <a:prstGeom prst="rect">
            <a:avLst/>
          </a:prstGeom>
          <a:noFill/>
        </p:spPr>
        <p:txBody>
          <a:bodyPr wrap="square" rtlCol="0">
            <a:spAutoFit/>
          </a:bodyPr>
          <a:lstStyle/>
          <a:p>
            <a:r>
              <a:rPr lang="fr-FR" sz="800" dirty="0" err="1">
                <a:solidFill>
                  <a:srgbClr val="FFFFFF"/>
                </a:solidFill>
                <a:latin typeface="Nexa Text Book" pitchFamily="2" charset="77"/>
                <a:cs typeface="Tahoma"/>
              </a:rPr>
              <a:t>Creation</a:t>
            </a:r>
            <a:r>
              <a:rPr lang="fr-FR" sz="800" dirty="0">
                <a:solidFill>
                  <a:srgbClr val="FFFFFF"/>
                </a:solidFill>
                <a:latin typeface="Nexa Text Book" pitchFamily="2" charset="77"/>
                <a:cs typeface="Tahoma"/>
              </a:rPr>
              <a:t> of </a:t>
            </a:r>
            <a:r>
              <a:rPr lang="fr-FR" sz="800" dirty="0" err="1">
                <a:solidFill>
                  <a:srgbClr val="FFFFFF"/>
                </a:solidFill>
                <a:latin typeface="Nexa Text Book" pitchFamily="2" charset="77"/>
                <a:cs typeface="Tahoma"/>
              </a:rPr>
              <a:t>NowSOC</a:t>
            </a:r>
            <a:endParaRPr lang="fr-FR" sz="800" dirty="0">
              <a:solidFill>
                <a:srgbClr val="FFFFFF"/>
              </a:solidFill>
              <a:latin typeface="Nexa Text Book" pitchFamily="2" charset="77"/>
              <a:cs typeface="Tahoma"/>
            </a:endParaRPr>
          </a:p>
          <a:p>
            <a:r>
              <a:rPr lang="fr-FR" sz="800" dirty="0">
                <a:solidFill>
                  <a:srgbClr val="FFFFFF"/>
                </a:solidFill>
                <a:latin typeface="Nexa Text Book" pitchFamily="2" charset="77"/>
                <a:cs typeface="Tahoma"/>
              </a:rPr>
              <a:t>and </a:t>
            </a:r>
            <a:r>
              <a:rPr lang="fr-FR" sz="800" dirty="0" err="1">
                <a:solidFill>
                  <a:srgbClr val="FFFFFF"/>
                </a:solidFill>
                <a:latin typeface="Nexa Text Book" pitchFamily="2" charset="77"/>
                <a:cs typeface="Tahoma"/>
              </a:rPr>
              <a:t>NowResearch</a:t>
            </a:r>
            <a:endParaRPr lang="fr-FR" sz="800" dirty="0">
              <a:latin typeface="Nexa Text Book" pitchFamily="2" charset="77"/>
            </a:endParaRPr>
          </a:p>
        </p:txBody>
      </p:sp>
      <p:sp>
        <p:nvSpPr>
          <p:cNvPr id="54" name="ZoneTexte 53">
            <a:extLst>
              <a:ext uri="{FF2B5EF4-FFF2-40B4-BE49-F238E27FC236}">
                <a16:creationId xmlns:a16="http://schemas.microsoft.com/office/drawing/2014/main" id="{4AC8F6AB-E2C2-44C8-78B7-3BB3F63B1B17}"/>
              </a:ext>
            </a:extLst>
          </p:cNvPr>
          <p:cNvSpPr txBox="1"/>
          <p:nvPr/>
        </p:nvSpPr>
        <p:spPr>
          <a:xfrm>
            <a:off x="6649011" y="2635710"/>
            <a:ext cx="1133036" cy="215412"/>
          </a:xfrm>
          <a:prstGeom prst="rect">
            <a:avLst/>
          </a:prstGeom>
          <a:noFill/>
        </p:spPr>
        <p:txBody>
          <a:bodyPr wrap="square" rtlCol="0">
            <a:spAutoFit/>
          </a:bodyPr>
          <a:lstStyle/>
          <a:p>
            <a:r>
              <a:rPr lang="fr-FR" sz="800" b="1" dirty="0">
                <a:solidFill>
                  <a:srgbClr val="FFFFFF"/>
                </a:solidFill>
                <a:latin typeface="Nexa Text Heavy" pitchFamily="2" charset="77"/>
                <a:cs typeface="Tahoma"/>
              </a:rPr>
              <a:t>NOWSOC</a:t>
            </a:r>
            <a:endParaRPr lang="fr-FR" sz="800" b="1" dirty="0">
              <a:latin typeface="Nexa Text Heavy" pitchFamily="2" charset="77"/>
            </a:endParaRPr>
          </a:p>
        </p:txBody>
      </p:sp>
      <p:sp>
        <p:nvSpPr>
          <p:cNvPr id="55" name="ZoneTexte 54">
            <a:extLst>
              <a:ext uri="{FF2B5EF4-FFF2-40B4-BE49-F238E27FC236}">
                <a16:creationId xmlns:a16="http://schemas.microsoft.com/office/drawing/2014/main" id="{E7A713E0-8487-94CF-9963-495F1EBE4BDF}"/>
              </a:ext>
            </a:extLst>
          </p:cNvPr>
          <p:cNvSpPr txBox="1"/>
          <p:nvPr/>
        </p:nvSpPr>
        <p:spPr>
          <a:xfrm>
            <a:off x="6649011" y="2397137"/>
            <a:ext cx="1133036" cy="276958"/>
          </a:xfrm>
          <a:prstGeom prst="rect">
            <a:avLst/>
          </a:prstGeom>
          <a:noFill/>
        </p:spPr>
        <p:txBody>
          <a:bodyPr wrap="square" rtlCol="0">
            <a:spAutoFit/>
          </a:bodyPr>
          <a:lstStyle/>
          <a:p>
            <a:r>
              <a:rPr lang="fr-FR" sz="1200" b="1" dirty="0">
                <a:gradFill>
                  <a:gsLst>
                    <a:gs pos="0">
                      <a:srgbClr val="87EFFF"/>
                    </a:gs>
                    <a:gs pos="100000">
                      <a:srgbClr val="4862AB"/>
                    </a:gs>
                  </a:gsLst>
                  <a:lin ang="10800000" scaled="0"/>
                </a:gradFill>
                <a:latin typeface="Nexa Text Black" pitchFamily="2" charset="77"/>
                <a:cs typeface="Tahoma"/>
              </a:rPr>
              <a:t>2021</a:t>
            </a:r>
            <a:endParaRPr lang="fr-FR" sz="1200" b="1" dirty="0">
              <a:gradFill>
                <a:gsLst>
                  <a:gs pos="0">
                    <a:srgbClr val="87EFFF"/>
                  </a:gs>
                  <a:gs pos="100000">
                    <a:srgbClr val="4862AB"/>
                  </a:gs>
                </a:gsLst>
                <a:lin ang="10800000" scaled="0"/>
              </a:gradFill>
              <a:latin typeface="Nexa Text Black" pitchFamily="2" charset="77"/>
            </a:endParaRPr>
          </a:p>
        </p:txBody>
      </p:sp>
      <p:sp>
        <p:nvSpPr>
          <p:cNvPr id="56" name="ZoneTexte 55">
            <a:extLst>
              <a:ext uri="{FF2B5EF4-FFF2-40B4-BE49-F238E27FC236}">
                <a16:creationId xmlns:a16="http://schemas.microsoft.com/office/drawing/2014/main" id="{24F60C29-AA9D-3F4E-D8B1-757A2A0523A4}"/>
              </a:ext>
            </a:extLst>
          </p:cNvPr>
          <p:cNvSpPr txBox="1"/>
          <p:nvPr/>
        </p:nvSpPr>
        <p:spPr>
          <a:xfrm>
            <a:off x="6655184" y="2832609"/>
            <a:ext cx="1133036" cy="215412"/>
          </a:xfrm>
          <a:prstGeom prst="rect">
            <a:avLst/>
          </a:prstGeom>
          <a:noFill/>
        </p:spPr>
        <p:txBody>
          <a:bodyPr wrap="square" rtlCol="0">
            <a:spAutoFit/>
          </a:bodyPr>
          <a:lstStyle/>
          <a:p>
            <a:r>
              <a:rPr lang="fr-FR" sz="800" b="1" dirty="0">
                <a:solidFill>
                  <a:srgbClr val="FFFFFF"/>
                </a:solidFill>
                <a:latin typeface="Nexa Text Heavy" pitchFamily="2" charset="77"/>
                <a:cs typeface="Tahoma"/>
              </a:rPr>
              <a:t>NOWRESEARCH</a:t>
            </a:r>
            <a:endParaRPr lang="fr-FR" sz="800" b="1" dirty="0">
              <a:latin typeface="Nexa Text Heavy" pitchFamily="2" charset="77"/>
            </a:endParaRPr>
          </a:p>
        </p:txBody>
      </p:sp>
      <p:sp>
        <p:nvSpPr>
          <p:cNvPr id="58" name="ZoneTexte 57">
            <a:extLst>
              <a:ext uri="{FF2B5EF4-FFF2-40B4-BE49-F238E27FC236}">
                <a16:creationId xmlns:a16="http://schemas.microsoft.com/office/drawing/2014/main" id="{4415EBB3-FA44-417F-45D8-857FDD6B5AB7}"/>
              </a:ext>
            </a:extLst>
          </p:cNvPr>
          <p:cNvSpPr txBox="1"/>
          <p:nvPr/>
        </p:nvSpPr>
        <p:spPr>
          <a:xfrm>
            <a:off x="8453725" y="2288163"/>
            <a:ext cx="1363676" cy="461665"/>
          </a:xfrm>
          <a:prstGeom prst="rect">
            <a:avLst/>
          </a:prstGeom>
          <a:noFill/>
        </p:spPr>
        <p:txBody>
          <a:bodyPr wrap="square" rtlCol="0">
            <a:spAutoFit/>
          </a:bodyPr>
          <a:lstStyle/>
          <a:p>
            <a:r>
              <a:rPr lang="en-US" sz="800" dirty="0">
                <a:solidFill>
                  <a:srgbClr val="FFFFFF"/>
                </a:solidFill>
                <a:latin typeface="Nexa Text Book" pitchFamily="2" charset="77"/>
                <a:cs typeface="Tahoma"/>
              </a:rPr>
              <a:t>New </a:t>
            </a:r>
            <a:r>
              <a:rPr lang="en-US" sz="800" dirty="0" err="1">
                <a:solidFill>
                  <a:srgbClr val="FFFFFF"/>
                </a:solidFill>
                <a:latin typeface="Nexa Text Book" pitchFamily="2" charset="77"/>
                <a:cs typeface="Tahoma"/>
              </a:rPr>
              <a:t>Iakaa</a:t>
            </a:r>
            <a:r>
              <a:rPr lang="en-US" sz="800" dirty="0">
                <a:solidFill>
                  <a:srgbClr val="FFFFFF"/>
                </a:solidFill>
                <a:latin typeface="Nexa Text Book" pitchFamily="2" charset="77"/>
                <a:cs typeface="Tahoma"/>
              </a:rPr>
              <a:t> strategy and launch of </a:t>
            </a:r>
            <a:r>
              <a:rPr lang="en-US" sz="800" dirty="0" err="1">
                <a:solidFill>
                  <a:srgbClr val="FFFFFF"/>
                </a:solidFill>
                <a:latin typeface="Nexa Text Book" pitchFamily="2" charset="77"/>
                <a:cs typeface="Tahoma"/>
              </a:rPr>
              <a:t>Secugérance</a:t>
            </a:r>
            <a:r>
              <a:rPr lang="en-US" sz="800" dirty="0">
                <a:solidFill>
                  <a:srgbClr val="FFFFFF"/>
                </a:solidFill>
                <a:latin typeface="Nexa Text Book" pitchFamily="2" charset="77"/>
                <a:cs typeface="Tahoma"/>
              </a:rPr>
              <a:t> with </a:t>
            </a:r>
            <a:r>
              <a:rPr lang="en-US" sz="800" dirty="0" err="1">
                <a:solidFill>
                  <a:srgbClr val="FFFFFF"/>
                </a:solidFill>
                <a:latin typeface="Nexa Text Book" pitchFamily="2" charset="77"/>
                <a:cs typeface="Tahoma"/>
              </a:rPr>
              <a:t>NowCyberDefense</a:t>
            </a:r>
            <a:r>
              <a:rPr lang="en-US" sz="800" dirty="0">
                <a:solidFill>
                  <a:srgbClr val="FFFFFF"/>
                </a:solidFill>
                <a:latin typeface="Nexa Text Book" pitchFamily="2" charset="77"/>
                <a:cs typeface="Tahoma"/>
              </a:rPr>
              <a:t>.</a:t>
            </a:r>
            <a:endParaRPr lang="fr-FR" sz="800" dirty="0">
              <a:latin typeface="Nexa Text Book" pitchFamily="2" charset="77"/>
            </a:endParaRPr>
          </a:p>
        </p:txBody>
      </p:sp>
      <p:sp>
        <p:nvSpPr>
          <p:cNvPr id="59" name="ZoneTexte 58">
            <a:extLst>
              <a:ext uri="{FF2B5EF4-FFF2-40B4-BE49-F238E27FC236}">
                <a16:creationId xmlns:a16="http://schemas.microsoft.com/office/drawing/2014/main" id="{B298C264-A53A-0819-3596-E7994C8AC161}"/>
              </a:ext>
            </a:extLst>
          </p:cNvPr>
          <p:cNvSpPr txBox="1"/>
          <p:nvPr/>
        </p:nvSpPr>
        <p:spPr>
          <a:xfrm>
            <a:off x="8453725" y="1874413"/>
            <a:ext cx="1357503" cy="215412"/>
          </a:xfrm>
          <a:prstGeom prst="rect">
            <a:avLst/>
          </a:prstGeom>
          <a:noFill/>
        </p:spPr>
        <p:txBody>
          <a:bodyPr wrap="square" rtlCol="0">
            <a:spAutoFit/>
          </a:bodyPr>
          <a:lstStyle/>
          <a:p>
            <a:r>
              <a:rPr lang="fr-FR" sz="800" b="1" dirty="0">
                <a:solidFill>
                  <a:srgbClr val="FFFFFF"/>
                </a:solidFill>
                <a:latin typeface="Nexa Text Heavy" pitchFamily="2" charset="77"/>
                <a:cs typeface="Tahoma"/>
              </a:rPr>
              <a:t>IAKAA</a:t>
            </a:r>
            <a:endParaRPr lang="fr-FR" sz="800" b="1" dirty="0">
              <a:latin typeface="Nexa Text Heavy" pitchFamily="2" charset="77"/>
            </a:endParaRPr>
          </a:p>
        </p:txBody>
      </p:sp>
      <p:sp>
        <p:nvSpPr>
          <p:cNvPr id="60" name="ZoneTexte 59">
            <a:extLst>
              <a:ext uri="{FF2B5EF4-FFF2-40B4-BE49-F238E27FC236}">
                <a16:creationId xmlns:a16="http://schemas.microsoft.com/office/drawing/2014/main" id="{705EF088-97CD-19D2-06BC-4061FD00D9B7}"/>
              </a:ext>
            </a:extLst>
          </p:cNvPr>
          <p:cNvSpPr txBox="1"/>
          <p:nvPr/>
        </p:nvSpPr>
        <p:spPr>
          <a:xfrm>
            <a:off x="8453725" y="1635840"/>
            <a:ext cx="1357503" cy="276958"/>
          </a:xfrm>
          <a:prstGeom prst="rect">
            <a:avLst/>
          </a:prstGeom>
          <a:noFill/>
        </p:spPr>
        <p:txBody>
          <a:bodyPr wrap="square" rtlCol="0">
            <a:spAutoFit/>
          </a:bodyPr>
          <a:lstStyle/>
          <a:p>
            <a:r>
              <a:rPr lang="fr-FR" sz="1200" b="1" dirty="0">
                <a:gradFill>
                  <a:gsLst>
                    <a:gs pos="0">
                      <a:srgbClr val="87EFFF"/>
                    </a:gs>
                    <a:gs pos="100000">
                      <a:srgbClr val="4862AB"/>
                    </a:gs>
                  </a:gsLst>
                  <a:lin ang="10800000" scaled="0"/>
                </a:gradFill>
                <a:latin typeface="Nexa Text Black" pitchFamily="2" charset="77"/>
                <a:cs typeface="Tahoma"/>
              </a:rPr>
              <a:t>2023</a:t>
            </a:r>
            <a:endParaRPr lang="fr-FR" sz="1200" b="1" dirty="0">
              <a:gradFill>
                <a:gsLst>
                  <a:gs pos="0">
                    <a:srgbClr val="87EFFF"/>
                  </a:gs>
                  <a:gs pos="100000">
                    <a:srgbClr val="4862AB"/>
                  </a:gs>
                </a:gsLst>
                <a:lin ang="10800000" scaled="0"/>
              </a:gradFill>
              <a:latin typeface="Nexa Text Black" pitchFamily="2" charset="77"/>
            </a:endParaRPr>
          </a:p>
        </p:txBody>
      </p:sp>
      <p:sp>
        <p:nvSpPr>
          <p:cNvPr id="61" name="ZoneTexte 60">
            <a:extLst>
              <a:ext uri="{FF2B5EF4-FFF2-40B4-BE49-F238E27FC236}">
                <a16:creationId xmlns:a16="http://schemas.microsoft.com/office/drawing/2014/main" id="{F3AFE387-B1D3-B5F3-EC4E-1BE32DAFFADD}"/>
              </a:ext>
            </a:extLst>
          </p:cNvPr>
          <p:cNvSpPr txBox="1"/>
          <p:nvPr/>
        </p:nvSpPr>
        <p:spPr>
          <a:xfrm>
            <a:off x="8459898" y="2071758"/>
            <a:ext cx="1357503" cy="215412"/>
          </a:xfrm>
          <a:prstGeom prst="rect">
            <a:avLst/>
          </a:prstGeom>
          <a:noFill/>
        </p:spPr>
        <p:txBody>
          <a:bodyPr wrap="square" rtlCol="0">
            <a:spAutoFit/>
          </a:bodyPr>
          <a:lstStyle/>
          <a:p>
            <a:r>
              <a:rPr lang="fr-FR" sz="800" b="1" dirty="0">
                <a:solidFill>
                  <a:srgbClr val="FFFFFF"/>
                </a:solidFill>
                <a:latin typeface="Nexa Text Heavy" pitchFamily="2" charset="77"/>
                <a:cs typeface="Tahoma"/>
              </a:rPr>
              <a:t>SECUGÉRANCE</a:t>
            </a:r>
            <a:endParaRPr lang="fr-FR" sz="800" b="1" dirty="0">
              <a:latin typeface="Nexa Text Heavy" pitchFamily="2" charset="77"/>
            </a:endParaRPr>
          </a:p>
        </p:txBody>
      </p:sp>
      <p:pic>
        <p:nvPicPr>
          <p:cNvPr id="77" name="Image 76">
            <a:extLst>
              <a:ext uri="{FF2B5EF4-FFF2-40B4-BE49-F238E27FC236}">
                <a16:creationId xmlns:a16="http://schemas.microsoft.com/office/drawing/2014/main" id="{C935FAC1-6B87-E74F-9DDD-5B3932DEA348}"/>
              </a:ext>
            </a:extLst>
          </p:cNvPr>
          <p:cNvPicPr>
            <a:picLocks noChangeAspect="1"/>
          </p:cNvPicPr>
          <p:nvPr/>
        </p:nvPicPr>
        <p:blipFill>
          <a:blip r:embed="rId5"/>
          <a:stretch>
            <a:fillRect/>
          </a:stretch>
        </p:blipFill>
        <p:spPr>
          <a:xfrm flipH="1">
            <a:off x="5160525" y="3175656"/>
            <a:ext cx="137513" cy="292432"/>
          </a:xfrm>
          <a:prstGeom prst="rect">
            <a:avLst/>
          </a:prstGeom>
        </p:spPr>
      </p:pic>
      <p:pic>
        <p:nvPicPr>
          <p:cNvPr id="81" name="Image 80">
            <a:extLst>
              <a:ext uri="{FF2B5EF4-FFF2-40B4-BE49-F238E27FC236}">
                <a16:creationId xmlns:a16="http://schemas.microsoft.com/office/drawing/2014/main" id="{C4A0D667-04E2-F0B7-7A50-67F0DF0DFB7D}"/>
              </a:ext>
            </a:extLst>
          </p:cNvPr>
          <p:cNvPicPr>
            <a:picLocks noChangeAspect="1"/>
          </p:cNvPicPr>
          <p:nvPr/>
        </p:nvPicPr>
        <p:blipFill>
          <a:blip r:embed="rId5"/>
          <a:stretch>
            <a:fillRect/>
          </a:stretch>
        </p:blipFill>
        <p:spPr>
          <a:xfrm flipH="1">
            <a:off x="4236215" y="3488995"/>
            <a:ext cx="137513" cy="292432"/>
          </a:xfrm>
          <a:prstGeom prst="rect">
            <a:avLst/>
          </a:prstGeom>
        </p:spPr>
      </p:pic>
      <p:pic>
        <p:nvPicPr>
          <p:cNvPr id="82" name="Image 81">
            <a:extLst>
              <a:ext uri="{FF2B5EF4-FFF2-40B4-BE49-F238E27FC236}">
                <a16:creationId xmlns:a16="http://schemas.microsoft.com/office/drawing/2014/main" id="{11FD63AD-A927-F150-8A34-0FBC1ED746CA}"/>
              </a:ext>
            </a:extLst>
          </p:cNvPr>
          <p:cNvPicPr>
            <a:picLocks noChangeAspect="1"/>
          </p:cNvPicPr>
          <p:nvPr/>
        </p:nvPicPr>
        <p:blipFill>
          <a:blip r:embed="rId5"/>
          <a:stretch>
            <a:fillRect/>
          </a:stretch>
        </p:blipFill>
        <p:spPr>
          <a:xfrm flipH="1">
            <a:off x="3255487" y="3842289"/>
            <a:ext cx="137513" cy="292432"/>
          </a:xfrm>
          <a:prstGeom prst="rect">
            <a:avLst/>
          </a:prstGeom>
        </p:spPr>
      </p:pic>
      <p:pic>
        <p:nvPicPr>
          <p:cNvPr id="83" name="Image 82">
            <a:extLst>
              <a:ext uri="{FF2B5EF4-FFF2-40B4-BE49-F238E27FC236}">
                <a16:creationId xmlns:a16="http://schemas.microsoft.com/office/drawing/2014/main" id="{86F9DA6F-08A5-7EF3-F685-3A2973844271}"/>
              </a:ext>
            </a:extLst>
          </p:cNvPr>
          <p:cNvPicPr>
            <a:picLocks noChangeAspect="1"/>
          </p:cNvPicPr>
          <p:nvPr/>
        </p:nvPicPr>
        <p:blipFill>
          <a:blip r:embed="rId5"/>
          <a:stretch>
            <a:fillRect/>
          </a:stretch>
        </p:blipFill>
        <p:spPr>
          <a:xfrm flipH="1">
            <a:off x="1317601" y="4501562"/>
            <a:ext cx="137513" cy="292432"/>
          </a:xfrm>
          <a:prstGeom prst="rect">
            <a:avLst/>
          </a:prstGeom>
        </p:spPr>
      </p:pic>
      <p:pic>
        <p:nvPicPr>
          <p:cNvPr id="84" name="Image 83">
            <a:extLst>
              <a:ext uri="{FF2B5EF4-FFF2-40B4-BE49-F238E27FC236}">
                <a16:creationId xmlns:a16="http://schemas.microsoft.com/office/drawing/2014/main" id="{D8A758F8-5137-FD3C-8E02-164F00EB6106}"/>
              </a:ext>
            </a:extLst>
          </p:cNvPr>
          <p:cNvPicPr>
            <a:picLocks noChangeAspect="1"/>
          </p:cNvPicPr>
          <p:nvPr/>
        </p:nvPicPr>
        <p:blipFill>
          <a:blip r:embed="rId5"/>
          <a:stretch>
            <a:fillRect/>
          </a:stretch>
        </p:blipFill>
        <p:spPr>
          <a:xfrm flipH="1">
            <a:off x="2320178" y="4154814"/>
            <a:ext cx="137513" cy="292432"/>
          </a:xfrm>
          <a:prstGeom prst="rect">
            <a:avLst/>
          </a:prstGeom>
        </p:spPr>
      </p:pic>
      <p:pic>
        <p:nvPicPr>
          <p:cNvPr id="85" name="Image 84">
            <a:extLst>
              <a:ext uri="{FF2B5EF4-FFF2-40B4-BE49-F238E27FC236}">
                <a16:creationId xmlns:a16="http://schemas.microsoft.com/office/drawing/2014/main" id="{CED334D6-3743-A43B-2E28-50F176B1B81B}"/>
              </a:ext>
            </a:extLst>
          </p:cNvPr>
          <p:cNvPicPr>
            <a:picLocks noChangeAspect="1"/>
          </p:cNvPicPr>
          <p:nvPr/>
        </p:nvPicPr>
        <p:blipFill>
          <a:blip r:embed="rId5"/>
          <a:stretch>
            <a:fillRect/>
          </a:stretch>
        </p:blipFill>
        <p:spPr>
          <a:xfrm flipH="1">
            <a:off x="9005816" y="3021917"/>
            <a:ext cx="137513" cy="292432"/>
          </a:xfrm>
          <a:prstGeom prst="rect">
            <a:avLst/>
          </a:prstGeom>
        </p:spPr>
      </p:pic>
      <p:pic>
        <p:nvPicPr>
          <p:cNvPr id="86" name="Image 85">
            <a:extLst>
              <a:ext uri="{FF2B5EF4-FFF2-40B4-BE49-F238E27FC236}">
                <a16:creationId xmlns:a16="http://schemas.microsoft.com/office/drawing/2014/main" id="{C2452E1F-7D72-33E6-E37A-A9AF93895176}"/>
              </a:ext>
            </a:extLst>
          </p:cNvPr>
          <p:cNvPicPr>
            <a:picLocks noChangeAspect="1"/>
          </p:cNvPicPr>
          <p:nvPr/>
        </p:nvPicPr>
        <p:blipFill>
          <a:blip r:embed="rId5"/>
          <a:stretch>
            <a:fillRect/>
          </a:stretch>
        </p:blipFill>
        <p:spPr>
          <a:xfrm flipH="1">
            <a:off x="8081506" y="3335256"/>
            <a:ext cx="137513" cy="292432"/>
          </a:xfrm>
          <a:prstGeom prst="rect">
            <a:avLst/>
          </a:prstGeom>
        </p:spPr>
      </p:pic>
      <p:pic>
        <p:nvPicPr>
          <p:cNvPr id="87" name="Image 86">
            <a:extLst>
              <a:ext uri="{FF2B5EF4-FFF2-40B4-BE49-F238E27FC236}">
                <a16:creationId xmlns:a16="http://schemas.microsoft.com/office/drawing/2014/main" id="{3FAB78E7-C131-76CA-23B0-FEDC24E170AF}"/>
              </a:ext>
            </a:extLst>
          </p:cNvPr>
          <p:cNvPicPr>
            <a:picLocks noChangeAspect="1"/>
          </p:cNvPicPr>
          <p:nvPr/>
        </p:nvPicPr>
        <p:blipFill>
          <a:blip r:embed="rId5"/>
          <a:stretch>
            <a:fillRect/>
          </a:stretch>
        </p:blipFill>
        <p:spPr>
          <a:xfrm flipH="1">
            <a:off x="7100778" y="3688550"/>
            <a:ext cx="137513" cy="292432"/>
          </a:xfrm>
          <a:prstGeom prst="rect">
            <a:avLst/>
          </a:prstGeom>
        </p:spPr>
      </p:pic>
      <p:pic>
        <p:nvPicPr>
          <p:cNvPr id="88" name="Image 87">
            <a:extLst>
              <a:ext uri="{FF2B5EF4-FFF2-40B4-BE49-F238E27FC236}">
                <a16:creationId xmlns:a16="http://schemas.microsoft.com/office/drawing/2014/main" id="{C10A03BE-7BB2-3564-F8D5-5265B87E2A5A}"/>
              </a:ext>
            </a:extLst>
          </p:cNvPr>
          <p:cNvPicPr>
            <a:picLocks noChangeAspect="1"/>
          </p:cNvPicPr>
          <p:nvPr/>
        </p:nvPicPr>
        <p:blipFill>
          <a:blip r:embed="rId5"/>
          <a:stretch>
            <a:fillRect/>
          </a:stretch>
        </p:blipFill>
        <p:spPr>
          <a:xfrm flipH="1">
            <a:off x="5162892" y="4347823"/>
            <a:ext cx="137513" cy="292432"/>
          </a:xfrm>
          <a:prstGeom prst="rect">
            <a:avLst/>
          </a:prstGeom>
        </p:spPr>
      </p:pic>
      <p:pic>
        <p:nvPicPr>
          <p:cNvPr id="89" name="Image 88">
            <a:extLst>
              <a:ext uri="{FF2B5EF4-FFF2-40B4-BE49-F238E27FC236}">
                <a16:creationId xmlns:a16="http://schemas.microsoft.com/office/drawing/2014/main" id="{C3C0D788-75E9-EE60-10A6-D9615C0980EF}"/>
              </a:ext>
            </a:extLst>
          </p:cNvPr>
          <p:cNvPicPr>
            <a:picLocks noChangeAspect="1"/>
          </p:cNvPicPr>
          <p:nvPr/>
        </p:nvPicPr>
        <p:blipFill>
          <a:blip r:embed="rId5"/>
          <a:stretch>
            <a:fillRect/>
          </a:stretch>
        </p:blipFill>
        <p:spPr>
          <a:xfrm flipH="1">
            <a:off x="6165469" y="4001075"/>
            <a:ext cx="137513" cy="292432"/>
          </a:xfrm>
          <a:prstGeom prst="rect">
            <a:avLst/>
          </a:prstGeom>
        </p:spPr>
      </p:pic>
      <p:sp>
        <p:nvSpPr>
          <p:cNvPr id="90" name="ZoneTexte 89">
            <a:extLst>
              <a:ext uri="{FF2B5EF4-FFF2-40B4-BE49-F238E27FC236}">
                <a16:creationId xmlns:a16="http://schemas.microsoft.com/office/drawing/2014/main" id="{7BC559D6-7917-8041-7E70-43FCBB98D3F3}"/>
              </a:ext>
            </a:extLst>
          </p:cNvPr>
          <p:cNvSpPr txBox="1"/>
          <p:nvPr/>
        </p:nvSpPr>
        <p:spPr>
          <a:xfrm>
            <a:off x="1482455" y="4528044"/>
            <a:ext cx="664035" cy="338504"/>
          </a:xfrm>
          <a:prstGeom prst="rect">
            <a:avLst/>
          </a:prstGeom>
          <a:noFill/>
        </p:spPr>
        <p:txBody>
          <a:bodyPr wrap="square" rtlCol="0">
            <a:spAutoFit/>
          </a:bodyPr>
          <a:lstStyle/>
          <a:p>
            <a:r>
              <a:rPr lang="fr-FR" sz="800" b="1" dirty="0">
                <a:solidFill>
                  <a:srgbClr val="FFFFFF"/>
                </a:solidFill>
                <a:latin typeface="Nexa Text Heavy" pitchFamily="2" charset="77"/>
                <a:cs typeface="Tahoma"/>
              </a:rPr>
              <a:t>300K€</a:t>
            </a:r>
          </a:p>
          <a:p>
            <a:r>
              <a:rPr lang="fr-FR" sz="800" b="1" dirty="0">
                <a:solidFill>
                  <a:srgbClr val="FFFFFF"/>
                </a:solidFill>
                <a:latin typeface="Nexa Text Heavy" pitchFamily="2" charset="77"/>
                <a:cs typeface="Tahoma"/>
              </a:rPr>
              <a:t>4 collabs.</a:t>
            </a:r>
            <a:endParaRPr lang="fr-FR" sz="800" b="1" dirty="0">
              <a:latin typeface="Nexa Text Heavy" pitchFamily="2" charset="77"/>
            </a:endParaRPr>
          </a:p>
        </p:txBody>
      </p:sp>
      <p:sp>
        <p:nvSpPr>
          <p:cNvPr id="91" name="ZoneTexte 90">
            <a:extLst>
              <a:ext uri="{FF2B5EF4-FFF2-40B4-BE49-F238E27FC236}">
                <a16:creationId xmlns:a16="http://schemas.microsoft.com/office/drawing/2014/main" id="{DFDD1403-2ED5-6900-13C4-255975089E41}"/>
              </a:ext>
            </a:extLst>
          </p:cNvPr>
          <p:cNvSpPr txBox="1"/>
          <p:nvPr/>
        </p:nvSpPr>
        <p:spPr>
          <a:xfrm>
            <a:off x="2497067" y="4160109"/>
            <a:ext cx="747270" cy="338504"/>
          </a:xfrm>
          <a:prstGeom prst="rect">
            <a:avLst/>
          </a:prstGeom>
          <a:noFill/>
        </p:spPr>
        <p:txBody>
          <a:bodyPr wrap="square" rtlCol="0">
            <a:spAutoFit/>
          </a:bodyPr>
          <a:lstStyle/>
          <a:p>
            <a:r>
              <a:rPr lang="fr-FR" sz="800" b="1" dirty="0">
                <a:solidFill>
                  <a:srgbClr val="FFFFFF"/>
                </a:solidFill>
                <a:latin typeface="Nexa Text Heavy" pitchFamily="2" charset="77"/>
                <a:cs typeface="Tahoma"/>
              </a:rPr>
              <a:t>11M€</a:t>
            </a:r>
          </a:p>
          <a:p>
            <a:r>
              <a:rPr lang="fr-FR" sz="800" b="1" dirty="0">
                <a:solidFill>
                  <a:srgbClr val="FFFFFF"/>
                </a:solidFill>
                <a:latin typeface="Nexa Text Heavy" pitchFamily="2" charset="77"/>
                <a:cs typeface="Tahoma"/>
              </a:rPr>
              <a:t>12 collabs.</a:t>
            </a:r>
            <a:endParaRPr lang="fr-FR" sz="800" b="1" dirty="0">
              <a:latin typeface="Nexa Text Heavy" pitchFamily="2" charset="77"/>
            </a:endParaRPr>
          </a:p>
        </p:txBody>
      </p:sp>
      <p:sp>
        <p:nvSpPr>
          <p:cNvPr id="92" name="ZoneTexte 91">
            <a:extLst>
              <a:ext uri="{FF2B5EF4-FFF2-40B4-BE49-F238E27FC236}">
                <a16:creationId xmlns:a16="http://schemas.microsoft.com/office/drawing/2014/main" id="{62AF7B34-05A4-2A52-3D88-110F9DBF2E85}"/>
              </a:ext>
            </a:extLst>
          </p:cNvPr>
          <p:cNvSpPr txBox="1"/>
          <p:nvPr/>
        </p:nvSpPr>
        <p:spPr>
          <a:xfrm>
            <a:off x="3400180" y="3836771"/>
            <a:ext cx="747270" cy="338504"/>
          </a:xfrm>
          <a:prstGeom prst="rect">
            <a:avLst/>
          </a:prstGeom>
          <a:noFill/>
        </p:spPr>
        <p:txBody>
          <a:bodyPr wrap="square" rtlCol="0">
            <a:spAutoFit/>
          </a:bodyPr>
          <a:lstStyle/>
          <a:p>
            <a:r>
              <a:rPr lang="fr-FR" sz="800" b="1" dirty="0">
                <a:solidFill>
                  <a:srgbClr val="FFFFFF"/>
                </a:solidFill>
                <a:latin typeface="Nexa Text Heavy" pitchFamily="2" charset="77"/>
                <a:cs typeface="Tahoma"/>
              </a:rPr>
              <a:t>2,5M€</a:t>
            </a:r>
          </a:p>
          <a:p>
            <a:r>
              <a:rPr lang="fr-FR" sz="800" b="1" dirty="0">
                <a:solidFill>
                  <a:srgbClr val="FFFFFF"/>
                </a:solidFill>
                <a:latin typeface="Nexa Text Heavy" pitchFamily="2" charset="77"/>
                <a:cs typeface="Tahoma"/>
              </a:rPr>
              <a:t>20 collabs.</a:t>
            </a:r>
            <a:endParaRPr lang="fr-FR" sz="800" b="1" dirty="0">
              <a:latin typeface="Nexa Text Heavy" pitchFamily="2" charset="77"/>
            </a:endParaRPr>
          </a:p>
        </p:txBody>
      </p:sp>
      <p:sp>
        <p:nvSpPr>
          <p:cNvPr id="93" name="ZoneTexte 92">
            <a:extLst>
              <a:ext uri="{FF2B5EF4-FFF2-40B4-BE49-F238E27FC236}">
                <a16:creationId xmlns:a16="http://schemas.microsoft.com/office/drawing/2014/main" id="{726646C2-AD18-9052-504E-5411B02B17E7}"/>
              </a:ext>
            </a:extLst>
          </p:cNvPr>
          <p:cNvSpPr txBox="1"/>
          <p:nvPr/>
        </p:nvSpPr>
        <p:spPr>
          <a:xfrm>
            <a:off x="4394332" y="3490593"/>
            <a:ext cx="747270" cy="338504"/>
          </a:xfrm>
          <a:prstGeom prst="rect">
            <a:avLst/>
          </a:prstGeom>
          <a:noFill/>
        </p:spPr>
        <p:txBody>
          <a:bodyPr wrap="square" rtlCol="0">
            <a:spAutoFit/>
          </a:bodyPr>
          <a:lstStyle/>
          <a:p>
            <a:r>
              <a:rPr lang="fr-FR" sz="800" b="1" dirty="0">
                <a:solidFill>
                  <a:srgbClr val="FFFFFF"/>
                </a:solidFill>
                <a:latin typeface="Nexa Text Heavy" pitchFamily="2" charset="77"/>
                <a:cs typeface="Tahoma"/>
              </a:rPr>
              <a:t>3,5M€</a:t>
            </a:r>
          </a:p>
          <a:p>
            <a:r>
              <a:rPr lang="fr-FR" sz="800" b="1" dirty="0">
                <a:solidFill>
                  <a:srgbClr val="FFFFFF"/>
                </a:solidFill>
                <a:latin typeface="Nexa Text Heavy" pitchFamily="2" charset="77"/>
                <a:cs typeface="Tahoma"/>
              </a:rPr>
              <a:t>30 collabs.</a:t>
            </a:r>
            <a:endParaRPr lang="fr-FR" sz="800" b="1" dirty="0">
              <a:latin typeface="Nexa Text Heavy" pitchFamily="2" charset="77"/>
            </a:endParaRPr>
          </a:p>
        </p:txBody>
      </p:sp>
      <p:sp>
        <p:nvSpPr>
          <p:cNvPr id="94" name="ZoneTexte 93">
            <a:extLst>
              <a:ext uri="{FF2B5EF4-FFF2-40B4-BE49-F238E27FC236}">
                <a16:creationId xmlns:a16="http://schemas.microsoft.com/office/drawing/2014/main" id="{B2BD9343-46C9-82DF-06F2-A41D3E264062}"/>
              </a:ext>
            </a:extLst>
          </p:cNvPr>
          <p:cNvSpPr txBox="1"/>
          <p:nvPr/>
        </p:nvSpPr>
        <p:spPr>
          <a:xfrm>
            <a:off x="5308596" y="3199128"/>
            <a:ext cx="747270" cy="338504"/>
          </a:xfrm>
          <a:prstGeom prst="rect">
            <a:avLst/>
          </a:prstGeom>
          <a:noFill/>
        </p:spPr>
        <p:txBody>
          <a:bodyPr wrap="square" rtlCol="0">
            <a:spAutoFit/>
          </a:bodyPr>
          <a:lstStyle/>
          <a:p>
            <a:r>
              <a:rPr lang="fr-FR" sz="800" b="1" dirty="0">
                <a:solidFill>
                  <a:srgbClr val="FFFFFF"/>
                </a:solidFill>
                <a:latin typeface="Nexa Text Heavy" pitchFamily="2" charset="77"/>
                <a:cs typeface="Tahoma"/>
              </a:rPr>
              <a:t>7M€</a:t>
            </a:r>
          </a:p>
          <a:p>
            <a:r>
              <a:rPr lang="fr-FR" sz="800" b="1" dirty="0">
                <a:solidFill>
                  <a:srgbClr val="FFFFFF"/>
                </a:solidFill>
                <a:latin typeface="Nexa Text Heavy" pitchFamily="2" charset="77"/>
                <a:cs typeface="Tahoma"/>
              </a:rPr>
              <a:t>45 collabs.</a:t>
            </a:r>
            <a:endParaRPr lang="fr-FR" sz="800" b="1" dirty="0">
              <a:latin typeface="Nexa Text Heavy" pitchFamily="2" charset="77"/>
            </a:endParaRPr>
          </a:p>
        </p:txBody>
      </p:sp>
      <p:sp>
        <p:nvSpPr>
          <p:cNvPr id="95" name="ZoneTexte 94">
            <a:extLst>
              <a:ext uri="{FF2B5EF4-FFF2-40B4-BE49-F238E27FC236}">
                <a16:creationId xmlns:a16="http://schemas.microsoft.com/office/drawing/2014/main" id="{80F38ACB-A7B7-2A75-4032-6FA1F3692BBF}"/>
              </a:ext>
            </a:extLst>
          </p:cNvPr>
          <p:cNvSpPr txBox="1"/>
          <p:nvPr/>
        </p:nvSpPr>
        <p:spPr>
          <a:xfrm>
            <a:off x="5308596" y="4353054"/>
            <a:ext cx="747270" cy="338504"/>
          </a:xfrm>
          <a:prstGeom prst="rect">
            <a:avLst/>
          </a:prstGeom>
          <a:noFill/>
        </p:spPr>
        <p:txBody>
          <a:bodyPr wrap="square" rtlCol="0">
            <a:spAutoFit/>
          </a:bodyPr>
          <a:lstStyle/>
          <a:p>
            <a:r>
              <a:rPr lang="fr-FR" sz="800" b="1" dirty="0">
                <a:solidFill>
                  <a:srgbClr val="FFFFFF"/>
                </a:solidFill>
                <a:latin typeface="Nexa Text Heavy" pitchFamily="2" charset="77"/>
                <a:cs typeface="Tahoma"/>
              </a:rPr>
              <a:t>9M€</a:t>
            </a:r>
          </a:p>
          <a:p>
            <a:r>
              <a:rPr lang="fr-FR" sz="800" b="1" dirty="0">
                <a:solidFill>
                  <a:srgbClr val="FFFFFF"/>
                </a:solidFill>
                <a:latin typeface="Nexa Text Heavy" pitchFamily="2" charset="77"/>
                <a:cs typeface="Tahoma"/>
              </a:rPr>
              <a:t>60 collabs.</a:t>
            </a:r>
            <a:endParaRPr lang="fr-FR" sz="800" b="1" dirty="0">
              <a:latin typeface="Nexa Text Heavy" pitchFamily="2" charset="77"/>
            </a:endParaRPr>
          </a:p>
        </p:txBody>
      </p:sp>
      <p:sp>
        <p:nvSpPr>
          <p:cNvPr id="96" name="ZoneTexte 95">
            <a:extLst>
              <a:ext uri="{FF2B5EF4-FFF2-40B4-BE49-F238E27FC236}">
                <a16:creationId xmlns:a16="http://schemas.microsoft.com/office/drawing/2014/main" id="{569C5562-0A43-6090-CF46-178433272EEE}"/>
              </a:ext>
            </a:extLst>
          </p:cNvPr>
          <p:cNvSpPr txBox="1"/>
          <p:nvPr/>
        </p:nvSpPr>
        <p:spPr>
          <a:xfrm>
            <a:off x="6293871" y="4006876"/>
            <a:ext cx="747270" cy="338504"/>
          </a:xfrm>
          <a:prstGeom prst="rect">
            <a:avLst/>
          </a:prstGeom>
          <a:noFill/>
        </p:spPr>
        <p:txBody>
          <a:bodyPr wrap="square" rtlCol="0">
            <a:spAutoFit/>
          </a:bodyPr>
          <a:lstStyle/>
          <a:p>
            <a:r>
              <a:rPr lang="fr-FR" sz="800" b="1" dirty="0">
                <a:solidFill>
                  <a:srgbClr val="FFFFFF"/>
                </a:solidFill>
                <a:latin typeface="Nexa Text Heavy" pitchFamily="2" charset="77"/>
                <a:cs typeface="Tahoma"/>
              </a:rPr>
              <a:t>11M€</a:t>
            </a:r>
          </a:p>
          <a:p>
            <a:r>
              <a:rPr lang="fr-FR" sz="800" b="1" dirty="0">
                <a:solidFill>
                  <a:srgbClr val="FFFFFF"/>
                </a:solidFill>
                <a:latin typeface="Nexa Text Heavy" pitchFamily="2" charset="77"/>
                <a:cs typeface="Tahoma"/>
              </a:rPr>
              <a:t>85 collabs.</a:t>
            </a:r>
            <a:endParaRPr lang="fr-FR" sz="800" b="1" dirty="0">
              <a:latin typeface="Nexa Text Heavy" pitchFamily="2" charset="77"/>
            </a:endParaRPr>
          </a:p>
        </p:txBody>
      </p:sp>
      <p:sp>
        <p:nvSpPr>
          <p:cNvPr id="97" name="ZoneTexte 96">
            <a:extLst>
              <a:ext uri="{FF2B5EF4-FFF2-40B4-BE49-F238E27FC236}">
                <a16:creationId xmlns:a16="http://schemas.microsoft.com/office/drawing/2014/main" id="{57E92D50-6721-A034-3622-3383E085ACE4}"/>
              </a:ext>
            </a:extLst>
          </p:cNvPr>
          <p:cNvSpPr txBox="1"/>
          <p:nvPr/>
        </p:nvSpPr>
        <p:spPr>
          <a:xfrm>
            <a:off x="7234765" y="3687328"/>
            <a:ext cx="903561" cy="338504"/>
          </a:xfrm>
          <a:prstGeom prst="rect">
            <a:avLst/>
          </a:prstGeom>
          <a:noFill/>
        </p:spPr>
        <p:txBody>
          <a:bodyPr wrap="square" rtlCol="0">
            <a:spAutoFit/>
          </a:bodyPr>
          <a:lstStyle/>
          <a:p>
            <a:r>
              <a:rPr lang="fr-FR" sz="800" b="1" dirty="0">
                <a:solidFill>
                  <a:srgbClr val="FFFFFF"/>
                </a:solidFill>
                <a:latin typeface="Nexa Text Heavy" pitchFamily="2" charset="77"/>
                <a:cs typeface="Tahoma"/>
              </a:rPr>
              <a:t>13M€</a:t>
            </a:r>
          </a:p>
          <a:p>
            <a:r>
              <a:rPr lang="fr-FR" sz="800" b="1" dirty="0">
                <a:solidFill>
                  <a:srgbClr val="FFFFFF"/>
                </a:solidFill>
                <a:latin typeface="Nexa Text Heavy" pitchFamily="2" charset="77"/>
                <a:cs typeface="Tahoma"/>
              </a:rPr>
              <a:t>100 collabs.</a:t>
            </a:r>
            <a:endParaRPr lang="fr-FR" sz="800" b="1" dirty="0">
              <a:latin typeface="Nexa Text Heavy" pitchFamily="2" charset="77"/>
            </a:endParaRPr>
          </a:p>
        </p:txBody>
      </p:sp>
      <p:sp>
        <p:nvSpPr>
          <p:cNvPr id="98" name="ZoneTexte 97">
            <a:extLst>
              <a:ext uri="{FF2B5EF4-FFF2-40B4-BE49-F238E27FC236}">
                <a16:creationId xmlns:a16="http://schemas.microsoft.com/office/drawing/2014/main" id="{1CF323AB-099E-2397-0AE3-67164B471407}"/>
              </a:ext>
            </a:extLst>
          </p:cNvPr>
          <p:cNvSpPr txBox="1"/>
          <p:nvPr/>
        </p:nvSpPr>
        <p:spPr>
          <a:xfrm>
            <a:off x="8228916" y="3341150"/>
            <a:ext cx="903561" cy="338504"/>
          </a:xfrm>
          <a:prstGeom prst="rect">
            <a:avLst/>
          </a:prstGeom>
          <a:noFill/>
        </p:spPr>
        <p:txBody>
          <a:bodyPr wrap="square" rtlCol="0">
            <a:spAutoFit/>
          </a:bodyPr>
          <a:lstStyle/>
          <a:p>
            <a:r>
              <a:rPr lang="fr-FR" sz="800" b="1" dirty="0">
                <a:solidFill>
                  <a:srgbClr val="FFFFFF"/>
                </a:solidFill>
                <a:latin typeface="Nexa Text Heavy" pitchFamily="2" charset="77"/>
                <a:cs typeface="Tahoma"/>
              </a:rPr>
              <a:t>16M€</a:t>
            </a:r>
          </a:p>
          <a:p>
            <a:r>
              <a:rPr lang="fr-FR" sz="800" b="1" dirty="0">
                <a:solidFill>
                  <a:srgbClr val="FFFFFF"/>
                </a:solidFill>
                <a:latin typeface="Nexa Text Heavy" pitchFamily="2" charset="77"/>
                <a:cs typeface="Tahoma"/>
              </a:rPr>
              <a:t>120 collabs.</a:t>
            </a:r>
            <a:endParaRPr lang="fr-FR" sz="800" b="1" dirty="0">
              <a:latin typeface="Nexa Text Heavy" pitchFamily="2" charset="77"/>
            </a:endParaRPr>
          </a:p>
        </p:txBody>
      </p:sp>
      <p:sp>
        <p:nvSpPr>
          <p:cNvPr id="99" name="ZoneTexte 98">
            <a:extLst>
              <a:ext uri="{FF2B5EF4-FFF2-40B4-BE49-F238E27FC236}">
                <a16:creationId xmlns:a16="http://schemas.microsoft.com/office/drawing/2014/main" id="{1643A1BA-E215-7702-730F-3C1B28B45B6A}"/>
              </a:ext>
            </a:extLst>
          </p:cNvPr>
          <p:cNvSpPr txBox="1"/>
          <p:nvPr/>
        </p:nvSpPr>
        <p:spPr>
          <a:xfrm>
            <a:off x="9143926" y="3021602"/>
            <a:ext cx="1121058" cy="338504"/>
          </a:xfrm>
          <a:prstGeom prst="rect">
            <a:avLst/>
          </a:prstGeom>
          <a:noFill/>
        </p:spPr>
        <p:txBody>
          <a:bodyPr wrap="square" rtlCol="0">
            <a:spAutoFit/>
          </a:bodyPr>
          <a:lstStyle/>
          <a:p>
            <a:r>
              <a:rPr lang="fr-FR" sz="800" b="1" dirty="0">
                <a:solidFill>
                  <a:srgbClr val="FFFFFF"/>
                </a:solidFill>
                <a:latin typeface="Nexa Text Heavy" pitchFamily="2" charset="77"/>
                <a:cs typeface="Tahoma"/>
              </a:rPr>
              <a:t>Objective : 20M€</a:t>
            </a:r>
          </a:p>
          <a:p>
            <a:r>
              <a:rPr lang="fr-FR" sz="800" b="1" dirty="0">
                <a:solidFill>
                  <a:srgbClr val="FFFFFF"/>
                </a:solidFill>
                <a:latin typeface="Nexa Text Heavy" pitchFamily="2" charset="77"/>
                <a:cs typeface="Tahoma"/>
              </a:rPr>
              <a:t>150 collabs.</a:t>
            </a:r>
            <a:endParaRPr lang="fr-FR" sz="800" b="1" dirty="0">
              <a:latin typeface="Nexa Text Heavy" pitchFamily="2" charset="77"/>
            </a:endParaRPr>
          </a:p>
        </p:txBody>
      </p:sp>
      <p:sp>
        <p:nvSpPr>
          <p:cNvPr id="102" name="object 2">
            <a:extLst>
              <a:ext uri="{FF2B5EF4-FFF2-40B4-BE49-F238E27FC236}">
                <a16:creationId xmlns:a16="http://schemas.microsoft.com/office/drawing/2014/main" id="{8AE4BF1F-EFCD-DA31-FEAE-37D5DA86367E}"/>
              </a:ext>
            </a:extLst>
          </p:cNvPr>
          <p:cNvSpPr txBox="1"/>
          <p:nvPr/>
        </p:nvSpPr>
        <p:spPr>
          <a:xfrm>
            <a:off x="761296" y="757615"/>
            <a:ext cx="3349454" cy="505190"/>
          </a:xfrm>
          <a:prstGeom prst="rect">
            <a:avLst/>
          </a:prstGeom>
        </p:spPr>
        <p:txBody>
          <a:bodyPr vert="horz" wrap="square" lIns="0" tIns="12696" rIns="0" bIns="0" rtlCol="0">
            <a:spAutoFit/>
          </a:bodyPr>
          <a:lstStyle/>
          <a:p>
            <a:pPr marL="12698">
              <a:spcBef>
                <a:spcPts val="100"/>
              </a:spcBef>
            </a:pPr>
            <a:r>
              <a:rPr lang="fr-FR" sz="3200" b="1" i="1" dirty="0">
                <a:solidFill>
                  <a:schemeClr val="bg1"/>
                </a:solidFill>
                <a:latin typeface="Nexa Text Extra Bold Italic" pitchFamily="2" charset="77"/>
                <a:cs typeface="Verdana"/>
              </a:rPr>
              <a:t>OUR GROUP</a:t>
            </a:r>
            <a:endParaRPr sz="3200" b="1" i="1" dirty="0">
              <a:solidFill>
                <a:schemeClr val="bg1"/>
              </a:solidFill>
              <a:latin typeface="Nexa Text Extra Bold Italic" pitchFamily="2" charset="77"/>
              <a:cs typeface="Verdana"/>
            </a:endParaRPr>
          </a:p>
        </p:txBody>
      </p:sp>
      <p:sp>
        <p:nvSpPr>
          <p:cNvPr id="103" name="Rectangle 102">
            <a:extLst>
              <a:ext uri="{FF2B5EF4-FFF2-40B4-BE49-F238E27FC236}">
                <a16:creationId xmlns:a16="http://schemas.microsoft.com/office/drawing/2014/main" id="{6A725F66-5DD3-CED1-93B0-6B71581E1F1A}"/>
              </a:ext>
            </a:extLst>
          </p:cNvPr>
          <p:cNvSpPr/>
          <p:nvPr/>
        </p:nvSpPr>
        <p:spPr>
          <a:xfrm rot="10800000">
            <a:off x="761295" y="1262729"/>
            <a:ext cx="3255277" cy="84551"/>
          </a:xfrm>
          <a:prstGeom prst="rect">
            <a:avLst/>
          </a:prstGeom>
          <a:gradFill>
            <a:gsLst>
              <a:gs pos="0">
                <a:srgbClr val="87EFFF"/>
              </a:gs>
              <a:gs pos="100000">
                <a:srgbClr val="4862A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 name="object 2">
            <a:extLst>
              <a:ext uri="{FF2B5EF4-FFF2-40B4-BE49-F238E27FC236}">
                <a16:creationId xmlns:a16="http://schemas.microsoft.com/office/drawing/2014/main" id="{F26DF858-7AE7-613F-B4D4-BE3658697784}"/>
              </a:ext>
            </a:extLst>
          </p:cNvPr>
          <p:cNvSpPr txBox="1"/>
          <p:nvPr/>
        </p:nvSpPr>
        <p:spPr>
          <a:xfrm>
            <a:off x="761295" y="525515"/>
            <a:ext cx="4102975" cy="228200"/>
          </a:xfrm>
          <a:prstGeom prst="rect">
            <a:avLst/>
          </a:prstGeom>
        </p:spPr>
        <p:txBody>
          <a:bodyPr vert="horz" wrap="square" lIns="0" tIns="12696" rIns="0" bIns="0" rtlCol="0">
            <a:spAutoFit/>
          </a:bodyPr>
          <a:lstStyle/>
          <a:p>
            <a:pPr marL="12698">
              <a:spcBef>
                <a:spcPts val="100"/>
              </a:spcBef>
            </a:pPr>
            <a:r>
              <a:rPr lang="fr-FR" sz="1400" dirty="0">
                <a:solidFill>
                  <a:schemeClr val="bg1"/>
                </a:solidFill>
                <a:latin typeface="Nexa Text" pitchFamily="2" charset="77"/>
                <a:cs typeface="Verdana"/>
              </a:rPr>
              <a:t>WHO ARE WE ?</a:t>
            </a:r>
            <a:endParaRPr sz="1400" dirty="0">
              <a:solidFill>
                <a:schemeClr val="bg1"/>
              </a:solidFill>
              <a:latin typeface="Nexa Text" pitchFamily="2" charset="77"/>
              <a:cs typeface="Verdana"/>
            </a:endParaRPr>
          </a:p>
        </p:txBody>
      </p:sp>
    </p:spTree>
    <p:extLst>
      <p:ext uri="{BB962C8B-B14F-4D97-AF65-F5344CB8AC3E}">
        <p14:creationId xmlns:p14="http://schemas.microsoft.com/office/powerpoint/2010/main" val="3062992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71F26"/>
        </a:solidFill>
        <a:effectLst/>
      </p:bgPr>
    </p:bg>
    <p:spTree>
      <p:nvGrpSpPr>
        <p:cNvPr id="1" name=""/>
        <p:cNvGrpSpPr/>
        <p:nvPr/>
      </p:nvGrpSpPr>
      <p:grpSpPr>
        <a:xfrm>
          <a:off x="0" y="0"/>
          <a:ext cx="0" cy="0"/>
          <a:chOff x="0" y="0"/>
          <a:chExt cx="0" cy="0"/>
        </a:xfrm>
      </p:grpSpPr>
      <p:pic>
        <p:nvPicPr>
          <p:cNvPr id="2" name="Image 1" descr="Une image contenant personne, intérieur, femme&#10;&#10;Description générée automatiquement">
            <a:extLst>
              <a:ext uri="{FF2B5EF4-FFF2-40B4-BE49-F238E27FC236}">
                <a16:creationId xmlns:a16="http://schemas.microsoft.com/office/drawing/2014/main" id="{760473B5-CA80-C455-E3C1-B1AE65EF0D90}"/>
              </a:ext>
            </a:extLst>
          </p:cNvPr>
          <p:cNvPicPr>
            <a:picLocks noChangeAspect="1"/>
          </p:cNvPicPr>
          <p:nvPr/>
        </p:nvPicPr>
        <p:blipFill rotWithShape="1">
          <a:blip r:embed="rId3">
            <a:alphaModFix amt="10000"/>
          </a:blip>
          <a:srcRect l="6292" t="48785" r="14185" b="13715"/>
          <a:stretch/>
        </p:blipFill>
        <p:spPr>
          <a:xfrm>
            <a:off x="-1" y="0"/>
            <a:ext cx="10691814" cy="7562850"/>
          </a:xfrm>
          <a:prstGeom prst="rect">
            <a:avLst/>
          </a:prstGeom>
        </p:spPr>
      </p:pic>
      <p:pic>
        <p:nvPicPr>
          <p:cNvPr id="11" name="Image 10">
            <a:extLst>
              <a:ext uri="{FF2B5EF4-FFF2-40B4-BE49-F238E27FC236}">
                <a16:creationId xmlns:a16="http://schemas.microsoft.com/office/drawing/2014/main" id="{F0A90FCF-18BB-C67E-70FC-C2918E84294D}"/>
              </a:ext>
            </a:extLst>
          </p:cNvPr>
          <p:cNvPicPr>
            <a:picLocks noChangeAspect="1"/>
          </p:cNvPicPr>
          <p:nvPr/>
        </p:nvPicPr>
        <p:blipFill>
          <a:blip r:embed="rId4"/>
          <a:stretch>
            <a:fillRect/>
          </a:stretch>
        </p:blipFill>
        <p:spPr>
          <a:xfrm rot="16427052">
            <a:off x="9342375" y="4894205"/>
            <a:ext cx="1135381" cy="940237"/>
          </a:xfrm>
          <a:prstGeom prst="rect">
            <a:avLst/>
          </a:prstGeom>
        </p:spPr>
      </p:pic>
      <p:sp>
        <p:nvSpPr>
          <p:cNvPr id="10" name="object 3">
            <a:extLst>
              <a:ext uri="{FF2B5EF4-FFF2-40B4-BE49-F238E27FC236}">
                <a16:creationId xmlns:a16="http://schemas.microsoft.com/office/drawing/2014/main" id="{8D2828AE-7842-8227-C588-6902A834EBF1}"/>
              </a:ext>
            </a:extLst>
          </p:cNvPr>
          <p:cNvSpPr txBox="1">
            <a:spLocks noGrp="1"/>
          </p:cNvSpPr>
          <p:nvPr>
            <p:ph type="title"/>
          </p:nvPr>
        </p:nvSpPr>
        <p:spPr>
          <a:xfrm>
            <a:off x="760614" y="2169160"/>
            <a:ext cx="9291393" cy="382154"/>
          </a:xfrm>
          <a:prstGeom prst="rect">
            <a:avLst/>
          </a:prstGeom>
        </p:spPr>
        <p:txBody>
          <a:bodyPr vert="horz" wrap="square" lIns="0" tIns="12698" rIns="0" bIns="0" rtlCol="0" anchor="ctr">
            <a:spAutoFit/>
          </a:bodyPr>
          <a:lstStyle/>
          <a:p>
            <a:pPr marL="12700">
              <a:lnSpc>
                <a:spcPct val="100000"/>
              </a:lnSpc>
              <a:spcBef>
                <a:spcPts val="100"/>
              </a:spcBef>
            </a:pPr>
            <a:r>
              <a:rPr lang="en-US" sz="2400" spc="30" dirty="0">
                <a:solidFill>
                  <a:schemeClr val="bg1"/>
                </a:solidFill>
                <a:latin typeface="Nexa Text Book" pitchFamily="2" charset="77"/>
                <a:cs typeface="Verdana"/>
              </a:rPr>
              <a:t>DIGITAL GROWTH FOR ALL BUSINESSES</a:t>
            </a:r>
            <a:endParaRPr lang="fr-FR" sz="2400" b="1" dirty="0">
              <a:solidFill>
                <a:schemeClr val="bg1"/>
              </a:solidFill>
              <a:latin typeface="Nexa Text Heavy" pitchFamily="2" charset="77"/>
              <a:cs typeface="Tahoma"/>
            </a:endParaRPr>
          </a:p>
        </p:txBody>
      </p:sp>
      <p:pic>
        <p:nvPicPr>
          <p:cNvPr id="16" name="Image 15">
            <a:extLst>
              <a:ext uri="{FF2B5EF4-FFF2-40B4-BE49-F238E27FC236}">
                <a16:creationId xmlns:a16="http://schemas.microsoft.com/office/drawing/2014/main" id="{8AAB75D7-E594-11AC-FBEF-7C88F6D9E7E0}"/>
              </a:ext>
            </a:extLst>
          </p:cNvPr>
          <p:cNvPicPr>
            <a:picLocks noChangeAspect="1"/>
          </p:cNvPicPr>
          <p:nvPr/>
        </p:nvPicPr>
        <p:blipFill rotWithShape="1">
          <a:blip r:embed="rId5"/>
          <a:srcRect t="21061" r="22435"/>
          <a:stretch/>
        </p:blipFill>
        <p:spPr>
          <a:xfrm>
            <a:off x="8721518" y="562"/>
            <a:ext cx="1970295" cy="1439396"/>
          </a:xfrm>
          <a:prstGeom prst="rect">
            <a:avLst/>
          </a:prstGeom>
        </p:spPr>
      </p:pic>
      <p:sp>
        <p:nvSpPr>
          <p:cNvPr id="4" name="object 2">
            <a:extLst>
              <a:ext uri="{FF2B5EF4-FFF2-40B4-BE49-F238E27FC236}">
                <a16:creationId xmlns:a16="http://schemas.microsoft.com/office/drawing/2014/main" id="{20999402-EA0D-DF6D-39F7-97886C00DF08}"/>
              </a:ext>
            </a:extLst>
          </p:cNvPr>
          <p:cNvSpPr txBox="1"/>
          <p:nvPr/>
        </p:nvSpPr>
        <p:spPr>
          <a:xfrm>
            <a:off x="760614" y="764044"/>
            <a:ext cx="3349951" cy="505265"/>
          </a:xfrm>
          <a:prstGeom prst="rect">
            <a:avLst/>
          </a:prstGeom>
        </p:spPr>
        <p:txBody>
          <a:bodyPr vert="horz" wrap="square" lIns="0" tIns="12698" rIns="0" bIns="0" rtlCol="0">
            <a:spAutoFit/>
          </a:bodyPr>
          <a:lstStyle/>
          <a:p>
            <a:pPr marL="12699">
              <a:spcBef>
                <a:spcPts val="100"/>
              </a:spcBef>
            </a:pPr>
            <a:r>
              <a:rPr lang="fr-FR" sz="3200" b="1" dirty="0">
                <a:solidFill>
                  <a:schemeClr val="bg1"/>
                </a:solidFill>
                <a:latin typeface="Nexa Text Extra Bold Italic" pitchFamily="2" charset="77"/>
                <a:cs typeface="Verdana"/>
              </a:rPr>
              <a:t>OUR VISION</a:t>
            </a:r>
            <a:endParaRPr sz="3200" b="1" dirty="0">
              <a:solidFill>
                <a:schemeClr val="bg1"/>
              </a:solidFill>
              <a:latin typeface="Nexa Text Extra Bold Italic" pitchFamily="2" charset="77"/>
              <a:cs typeface="Verdana"/>
            </a:endParaRPr>
          </a:p>
        </p:txBody>
      </p:sp>
      <p:sp>
        <p:nvSpPr>
          <p:cNvPr id="8" name="Rectangle 7">
            <a:extLst>
              <a:ext uri="{FF2B5EF4-FFF2-40B4-BE49-F238E27FC236}">
                <a16:creationId xmlns:a16="http://schemas.microsoft.com/office/drawing/2014/main" id="{3A17F187-F86E-983C-AB4E-31E0D91E8DE5}"/>
              </a:ext>
            </a:extLst>
          </p:cNvPr>
          <p:cNvSpPr/>
          <p:nvPr/>
        </p:nvSpPr>
        <p:spPr>
          <a:xfrm rot="10800000">
            <a:off x="760613" y="1269234"/>
            <a:ext cx="2982711" cy="84564"/>
          </a:xfrm>
          <a:prstGeom prst="rect">
            <a:avLst/>
          </a:prstGeom>
          <a:gradFill>
            <a:gsLst>
              <a:gs pos="0">
                <a:srgbClr val="87EFFF"/>
              </a:gs>
              <a:gs pos="100000">
                <a:srgbClr val="4862A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object 2">
            <a:extLst>
              <a:ext uri="{FF2B5EF4-FFF2-40B4-BE49-F238E27FC236}">
                <a16:creationId xmlns:a16="http://schemas.microsoft.com/office/drawing/2014/main" id="{915528AB-B8E1-8016-59F1-3BB13A8D67CF}"/>
              </a:ext>
            </a:extLst>
          </p:cNvPr>
          <p:cNvSpPr txBox="1"/>
          <p:nvPr/>
        </p:nvSpPr>
        <p:spPr>
          <a:xfrm>
            <a:off x="760614" y="531911"/>
            <a:ext cx="4103584" cy="228234"/>
          </a:xfrm>
          <a:prstGeom prst="rect">
            <a:avLst/>
          </a:prstGeom>
        </p:spPr>
        <p:txBody>
          <a:bodyPr vert="horz" wrap="square" lIns="0" tIns="12698" rIns="0" bIns="0" rtlCol="0">
            <a:spAutoFit/>
          </a:bodyPr>
          <a:lstStyle/>
          <a:p>
            <a:pPr marL="12699">
              <a:spcBef>
                <a:spcPts val="100"/>
              </a:spcBef>
            </a:pPr>
            <a:r>
              <a:rPr lang="fr-FR" sz="1400" dirty="0">
                <a:solidFill>
                  <a:schemeClr val="bg1"/>
                </a:solidFill>
                <a:latin typeface="Nexa Text" pitchFamily="2" charset="77"/>
                <a:cs typeface="Verdana"/>
              </a:rPr>
              <a:t>WHO ARE WE ?</a:t>
            </a:r>
            <a:endParaRPr sz="1400" dirty="0">
              <a:solidFill>
                <a:schemeClr val="bg1"/>
              </a:solidFill>
              <a:latin typeface="Nexa Text" pitchFamily="2" charset="77"/>
              <a:cs typeface="Verdana"/>
            </a:endParaRPr>
          </a:p>
        </p:txBody>
      </p:sp>
      <p:sp>
        <p:nvSpPr>
          <p:cNvPr id="6" name="Espace réservé du contenu 2">
            <a:extLst>
              <a:ext uri="{FF2B5EF4-FFF2-40B4-BE49-F238E27FC236}">
                <a16:creationId xmlns:a16="http://schemas.microsoft.com/office/drawing/2014/main" id="{51D0E69E-5080-59B2-B629-BE518627C55F}"/>
              </a:ext>
            </a:extLst>
          </p:cNvPr>
          <p:cNvSpPr txBox="1">
            <a:spLocks/>
          </p:cNvSpPr>
          <p:nvPr/>
        </p:nvSpPr>
        <p:spPr>
          <a:xfrm>
            <a:off x="760613" y="2940501"/>
            <a:ext cx="9173097" cy="1534518"/>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699" marR="5079" algn="just">
              <a:lnSpc>
                <a:spcPct val="113599"/>
              </a:lnSpc>
              <a:spcBef>
                <a:spcPts val="100"/>
              </a:spcBef>
            </a:pPr>
            <a:r>
              <a:rPr lang="en-US" sz="1200" spc="15" dirty="0">
                <a:solidFill>
                  <a:schemeClr val="bg1"/>
                </a:solidFill>
                <a:latin typeface="Nexa Text Book" pitchFamily="2" charset="77"/>
                <a:cs typeface="Verdana"/>
              </a:rPr>
              <a:t>To ensure growth, IT must align with business strategy. Regardless of your size, whether you're a small business (TPE), SME, or ETI, the IT system must be in line with your specific needs, challenges, constraints, and business objectives.</a:t>
            </a:r>
          </a:p>
          <a:p>
            <a:pPr marL="12699" marR="5079" algn="just">
              <a:lnSpc>
                <a:spcPct val="113599"/>
              </a:lnSpc>
              <a:spcBef>
                <a:spcPts val="100"/>
              </a:spcBef>
            </a:pPr>
            <a:endParaRPr lang="en-US" sz="1200" spc="15" dirty="0">
              <a:solidFill>
                <a:schemeClr val="bg1"/>
              </a:solidFill>
              <a:latin typeface="Nexa Text Book" pitchFamily="2" charset="77"/>
              <a:cs typeface="Verdana"/>
            </a:endParaRPr>
          </a:p>
          <a:p>
            <a:pPr marL="12699" marR="5079" algn="just">
              <a:lnSpc>
                <a:spcPct val="113599"/>
              </a:lnSpc>
              <a:spcBef>
                <a:spcPts val="100"/>
              </a:spcBef>
            </a:pPr>
            <a:r>
              <a:rPr lang="en-US" sz="1200" spc="15" dirty="0">
                <a:solidFill>
                  <a:schemeClr val="bg1"/>
                </a:solidFill>
                <a:latin typeface="Nexa Text Book" pitchFamily="2" charset="77"/>
                <a:cs typeface="Verdana"/>
              </a:rPr>
              <a:t>In 20 years of existence and growth, we have gone through successive stages of this alignment. That's why we support our clients in a highly pragmatic manner by improving the functionality and performance of their IT infrastructure. This is made possible through a comprehensive, technical, functional, and organizational understanding of the IT system.</a:t>
            </a:r>
            <a:endParaRPr lang="fr-FR" sz="1200" spc="15" dirty="0">
              <a:solidFill>
                <a:schemeClr val="bg1"/>
              </a:solidFill>
              <a:latin typeface="Nexa Text Book" pitchFamily="2" charset="77"/>
              <a:cs typeface="Verdana"/>
            </a:endParaRPr>
          </a:p>
        </p:txBody>
      </p:sp>
      <p:sp>
        <p:nvSpPr>
          <p:cNvPr id="7" name="Espace réservé du contenu 2">
            <a:extLst>
              <a:ext uri="{FF2B5EF4-FFF2-40B4-BE49-F238E27FC236}">
                <a16:creationId xmlns:a16="http://schemas.microsoft.com/office/drawing/2014/main" id="{10E82E46-CB1D-7D05-3F61-37626E01DF28}"/>
              </a:ext>
            </a:extLst>
          </p:cNvPr>
          <p:cNvSpPr txBox="1">
            <a:spLocks/>
          </p:cNvSpPr>
          <p:nvPr/>
        </p:nvSpPr>
        <p:spPr>
          <a:xfrm>
            <a:off x="1198421" y="5205437"/>
            <a:ext cx="5570914" cy="1132735"/>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84150" marR="1080135" indent="-171450" algn="just">
              <a:lnSpc>
                <a:spcPct val="151500"/>
              </a:lnSpc>
              <a:buFont typeface="Wingdings" panose="05000000000000000000" pitchFamily="2" charset="2"/>
              <a:buChar char="ü"/>
            </a:pPr>
            <a:r>
              <a:rPr lang="fr-FR" sz="1200" spc="-30" dirty="0">
                <a:solidFill>
                  <a:schemeClr val="bg1"/>
                </a:solidFill>
                <a:latin typeface="Nexa Text Book" pitchFamily="2" charset="77"/>
                <a:cs typeface="Verdana"/>
              </a:rPr>
              <a:t>Support and </a:t>
            </a:r>
            <a:r>
              <a:rPr lang="fr-FR" sz="1200" spc="-30" dirty="0" err="1">
                <a:solidFill>
                  <a:schemeClr val="bg1"/>
                </a:solidFill>
                <a:latin typeface="Nexa Text Book" pitchFamily="2" charset="77"/>
                <a:cs typeface="Verdana"/>
              </a:rPr>
              <a:t>strategic</a:t>
            </a:r>
            <a:r>
              <a:rPr lang="fr-FR" sz="1200" spc="-30" dirty="0">
                <a:solidFill>
                  <a:schemeClr val="bg1"/>
                </a:solidFill>
                <a:latin typeface="Nexa Text Book" pitchFamily="2" charset="77"/>
                <a:cs typeface="Verdana"/>
              </a:rPr>
              <a:t> vision</a:t>
            </a:r>
          </a:p>
          <a:p>
            <a:pPr marL="184150" marR="1080135" indent="-171450" algn="just">
              <a:lnSpc>
                <a:spcPct val="151500"/>
              </a:lnSpc>
              <a:buFont typeface="Wingdings" panose="05000000000000000000" pitchFamily="2" charset="2"/>
              <a:buChar char="ü"/>
            </a:pPr>
            <a:r>
              <a:rPr lang="fr-FR" sz="1200" spc="-30" dirty="0" err="1">
                <a:solidFill>
                  <a:schemeClr val="bg1"/>
                </a:solidFill>
                <a:latin typeface="Nexa Text Book" pitchFamily="2" charset="77"/>
                <a:cs typeface="Verdana"/>
              </a:rPr>
              <a:t>Organizational</a:t>
            </a:r>
            <a:r>
              <a:rPr lang="fr-FR" sz="1200" spc="-30" dirty="0">
                <a:solidFill>
                  <a:schemeClr val="bg1"/>
                </a:solidFill>
                <a:latin typeface="Nexa Text Book" pitchFamily="2" charset="77"/>
                <a:cs typeface="Verdana"/>
              </a:rPr>
              <a:t> agility</a:t>
            </a:r>
          </a:p>
          <a:p>
            <a:pPr marL="184150" marR="1080135" indent="-171450" algn="just">
              <a:lnSpc>
                <a:spcPct val="151500"/>
              </a:lnSpc>
              <a:buFont typeface="Wingdings" panose="05000000000000000000" pitchFamily="2" charset="2"/>
              <a:buChar char="ü"/>
            </a:pPr>
            <a:r>
              <a:rPr lang="fr-FR" sz="1200" spc="-30" dirty="0">
                <a:solidFill>
                  <a:schemeClr val="bg1"/>
                </a:solidFill>
                <a:latin typeface="Nexa Text Book" pitchFamily="2" charset="77"/>
                <a:cs typeface="Verdana"/>
              </a:rPr>
              <a:t>Anticipation of business </a:t>
            </a:r>
            <a:r>
              <a:rPr lang="fr-FR" sz="1200" spc="-30" dirty="0" err="1">
                <a:solidFill>
                  <a:schemeClr val="bg1"/>
                </a:solidFill>
                <a:latin typeface="Nexa Text Book" pitchFamily="2" charset="77"/>
                <a:cs typeface="Verdana"/>
              </a:rPr>
              <a:t>needs</a:t>
            </a:r>
            <a:endParaRPr lang="fr-FR" sz="1200" spc="-30" dirty="0">
              <a:solidFill>
                <a:schemeClr val="bg1"/>
              </a:solidFill>
              <a:latin typeface="Nexa Text Book" pitchFamily="2" charset="77"/>
              <a:cs typeface="Verdana"/>
            </a:endParaRPr>
          </a:p>
          <a:p>
            <a:pPr marL="184150" marR="1080135" indent="-171450" algn="just">
              <a:lnSpc>
                <a:spcPct val="151500"/>
              </a:lnSpc>
              <a:buFont typeface="Wingdings" panose="05000000000000000000" pitchFamily="2" charset="2"/>
              <a:buChar char="ü"/>
            </a:pPr>
            <a:r>
              <a:rPr lang="fr-FR" sz="1200" spc="-30" dirty="0" err="1">
                <a:solidFill>
                  <a:schemeClr val="bg1"/>
                </a:solidFill>
                <a:latin typeface="Nexa Text Book" pitchFamily="2" charset="77"/>
                <a:cs typeface="Verdana"/>
              </a:rPr>
              <a:t>Involvement</a:t>
            </a:r>
            <a:r>
              <a:rPr lang="fr-FR" sz="1200" spc="-30" dirty="0">
                <a:solidFill>
                  <a:schemeClr val="bg1"/>
                </a:solidFill>
                <a:latin typeface="Nexa Text Book" pitchFamily="2" charset="77"/>
                <a:cs typeface="Verdana"/>
              </a:rPr>
              <a:t> of </a:t>
            </a:r>
            <a:r>
              <a:rPr lang="fr-FR" sz="1200" spc="-30" dirty="0" err="1">
                <a:solidFill>
                  <a:schemeClr val="bg1"/>
                </a:solidFill>
                <a:latin typeface="Nexa Text Book" pitchFamily="2" charset="77"/>
                <a:cs typeface="Verdana"/>
              </a:rPr>
              <a:t>multidisciplinary</a:t>
            </a:r>
            <a:r>
              <a:rPr lang="fr-FR" sz="1200" spc="-30" dirty="0">
                <a:solidFill>
                  <a:schemeClr val="bg1"/>
                </a:solidFill>
                <a:latin typeface="Nexa Text Book" pitchFamily="2" charset="77"/>
                <a:cs typeface="Verdana"/>
              </a:rPr>
              <a:t> teams</a:t>
            </a:r>
            <a:endParaRPr lang="fr-FR" sz="1200" dirty="0">
              <a:solidFill>
                <a:schemeClr val="bg1"/>
              </a:solidFill>
              <a:latin typeface="Nexa Text Book" pitchFamily="2" charset="77"/>
              <a:cs typeface="Verdana"/>
            </a:endParaRPr>
          </a:p>
        </p:txBody>
      </p:sp>
      <p:pic>
        <p:nvPicPr>
          <p:cNvPr id="3" name="Image 2">
            <a:extLst>
              <a:ext uri="{FF2B5EF4-FFF2-40B4-BE49-F238E27FC236}">
                <a16:creationId xmlns:a16="http://schemas.microsoft.com/office/drawing/2014/main" id="{5152FE22-997E-FC0C-AA19-4CC8C335BE58}"/>
              </a:ext>
            </a:extLst>
          </p:cNvPr>
          <p:cNvPicPr>
            <a:picLocks noChangeAspect="1"/>
          </p:cNvPicPr>
          <p:nvPr/>
        </p:nvPicPr>
        <p:blipFill rotWithShape="1">
          <a:blip r:embed="rId6"/>
          <a:srcRect r="11938" b="15463"/>
          <a:stretch/>
        </p:blipFill>
        <p:spPr>
          <a:xfrm>
            <a:off x="5701355" y="4365171"/>
            <a:ext cx="4990458" cy="3197117"/>
          </a:xfrm>
          <a:prstGeom prst="rect">
            <a:avLst/>
          </a:prstGeom>
        </p:spPr>
      </p:pic>
      <p:sp>
        <p:nvSpPr>
          <p:cNvPr id="18" name="ZoneTexte 17">
            <a:extLst>
              <a:ext uri="{FF2B5EF4-FFF2-40B4-BE49-F238E27FC236}">
                <a16:creationId xmlns:a16="http://schemas.microsoft.com/office/drawing/2014/main" id="{D9016DAC-1674-B47D-A463-94C50E38F138}"/>
              </a:ext>
            </a:extLst>
          </p:cNvPr>
          <p:cNvSpPr txBox="1"/>
          <p:nvPr/>
        </p:nvSpPr>
        <p:spPr>
          <a:xfrm>
            <a:off x="10052008" y="7053974"/>
            <a:ext cx="639805" cy="307731"/>
          </a:xfrm>
          <a:prstGeom prst="rect">
            <a:avLst/>
          </a:prstGeom>
          <a:noFill/>
        </p:spPr>
        <p:txBody>
          <a:bodyPr wrap="square" rtlCol="0">
            <a:spAutoFit/>
          </a:bodyPr>
          <a:lstStyle/>
          <a:p>
            <a:r>
              <a:rPr lang="fr-FR" sz="1400" dirty="0">
                <a:solidFill>
                  <a:schemeClr val="bg1"/>
                </a:solidFill>
                <a:latin typeface="Nexa Text" pitchFamily="2" charset="77"/>
              </a:rPr>
              <a:t>7</a:t>
            </a:r>
          </a:p>
        </p:txBody>
      </p:sp>
      <p:pic>
        <p:nvPicPr>
          <p:cNvPr id="12" name="Image 11">
            <a:extLst>
              <a:ext uri="{FF2B5EF4-FFF2-40B4-BE49-F238E27FC236}">
                <a16:creationId xmlns:a16="http://schemas.microsoft.com/office/drawing/2014/main" id="{EA1C110E-FEBA-E652-3DE6-962448958921}"/>
              </a:ext>
            </a:extLst>
          </p:cNvPr>
          <p:cNvPicPr>
            <a:picLocks noChangeAspect="1"/>
          </p:cNvPicPr>
          <p:nvPr/>
        </p:nvPicPr>
        <p:blipFill>
          <a:blip r:embed="rId7"/>
          <a:stretch>
            <a:fillRect/>
          </a:stretch>
        </p:blipFill>
        <p:spPr>
          <a:xfrm>
            <a:off x="6726733" y="5312103"/>
            <a:ext cx="749618" cy="749618"/>
          </a:xfrm>
          <a:prstGeom prst="rect">
            <a:avLst/>
          </a:prstGeom>
        </p:spPr>
      </p:pic>
      <p:pic>
        <p:nvPicPr>
          <p:cNvPr id="9" name="Image 8">
            <a:extLst>
              <a:ext uri="{FF2B5EF4-FFF2-40B4-BE49-F238E27FC236}">
                <a16:creationId xmlns:a16="http://schemas.microsoft.com/office/drawing/2014/main" id="{055C90FD-66DC-9E76-0293-2CC4359E4591}"/>
              </a:ext>
            </a:extLst>
          </p:cNvPr>
          <p:cNvPicPr>
            <a:picLocks noChangeAspect="1"/>
          </p:cNvPicPr>
          <p:nvPr/>
        </p:nvPicPr>
        <p:blipFill rotWithShape="1">
          <a:blip r:embed="rId8"/>
          <a:srcRect b="64034"/>
          <a:stretch/>
        </p:blipFill>
        <p:spPr>
          <a:xfrm>
            <a:off x="6923215" y="7344508"/>
            <a:ext cx="607077" cy="218341"/>
          </a:xfrm>
          <a:prstGeom prst="rect">
            <a:avLst/>
          </a:prstGeom>
        </p:spPr>
      </p:pic>
      <p:pic>
        <p:nvPicPr>
          <p:cNvPr id="17" name="Image 16">
            <a:extLst>
              <a:ext uri="{FF2B5EF4-FFF2-40B4-BE49-F238E27FC236}">
                <a16:creationId xmlns:a16="http://schemas.microsoft.com/office/drawing/2014/main" id="{0FB2D346-5CD9-CBB5-BC46-62DD87DAD670}"/>
              </a:ext>
            </a:extLst>
          </p:cNvPr>
          <p:cNvPicPr>
            <a:picLocks noChangeAspect="1"/>
          </p:cNvPicPr>
          <p:nvPr/>
        </p:nvPicPr>
        <p:blipFill>
          <a:blip r:embed="rId9"/>
          <a:stretch>
            <a:fillRect/>
          </a:stretch>
        </p:blipFill>
        <p:spPr>
          <a:xfrm>
            <a:off x="5557140" y="6558508"/>
            <a:ext cx="455541" cy="455541"/>
          </a:xfrm>
          <a:prstGeom prst="rect">
            <a:avLst/>
          </a:prstGeom>
        </p:spPr>
      </p:pic>
    </p:spTree>
    <p:extLst>
      <p:ext uri="{BB962C8B-B14F-4D97-AF65-F5344CB8AC3E}">
        <p14:creationId xmlns:p14="http://schemas.microsoft.com/office/powerpoint/2010/main" val="428499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71F26"/>
        </a:solidFill>
        <a:effectLst/>
      </p:bgPr>
    </p:bg>
    <p:spTree>
      <p:nvGrpSpPr>
        <p:cNvPr id="1" name=""/>
        <p:cNvGrpSpPr/>
        <p:nvPr/>
      </p:nvGrpSpPr>
      <p:grpSpPr>
        <a:xfrm>
          <a:off x="0" y="0"/>
          <a:ext cx="0" cy="0"/>
          <a:chOff x="0" y="0"/>
          <a:chExt cx="0" cy="0"/>
        </a:xfrm>
      </p:grpSpPr>
      <p:pic>
        <p:nvPicPr>
          <p:cNvPr id="27" name="Image 26" descr="Une image contenant personne, intérieur, femme&#10;&#10;Description générée automatiquement">
            <a:extLst>
              <a:ext uri="{FF2B5EF4-FFF2-40B4-BE49-F238E27FC236}">
                <a16:creationId xmlns:a16="http://schemas.microsoft.com/office/drawing/2014/main" id="{D5E15175-3E96-072A-EA54-EDBB4C9DA264}"/>
              </a:ext>
            </a:extLst>
          </p:cNvPr>
          <p:cNvPicPr>
            <a:picLocks noChangeAspect="1"/>
          </p:cNvPicPr>
          <p:nvPr/>
        </p:nvPicPr>
        <p:blipFill rotWithShape="1">
          <a:blip r:embed="rId3">
            <a:alphaModFix amt="10000"/>
          </a:blip>
          <a:srcRect l="6292" t="48785" r="14185" b="13715"/>
          <a:stretch/>
        </p:blipFill>
        <p:spPr>
          <a:xfrm>
            <a:off x="0" y="-562"/>
            <a:ext cx="10691814" cy="7562850"/>
          </a:xfrm>
          <a:prstGeom prst="rect">
            <a:avLst/>
          </a:prstGeom>
        </p:spPr>
      </p:pic>
      <p:pic>
        <p:nvPicPr>
          <p:cNvPr id="16" name="Image 15">
            <a:extLst>
              <a:ext uri="{FF2B5EF4-FFF2-40B4-BE49-F238E27FC236}">
                <a16:creationId xmlns:a16="http://schemas.microsoft.com/office/drawing/2014/main" id="{8AAB75D7-E594-11AC-FBEF-7C88F6D9E7E0}"/>
              </a:ext>
            </a:extLst>
          </p:cNvPr>
          <p:cNvPicPr>
            <a:picLocks noChangeAspect="1"/>
          </p:cNvPicPr>
          <p:nvPr/>
        </p:nvPicPr>
        <p:blipFill rotWithShape="1">
          <a:blip r:embed="rId4"/>
          <a:srcRect t="21061" r="22435"/>
          <a:stretch/>
        </p:blipFill>
        <p:spPr>
          <a:xfrm>
            <a:off x="8721518" y="562"/>
            <a:ext cx="1970295" cy="1439396"/>
          </a:xfrm>
          <a:prstGeom prst="rect">
            <a:avLst/>
          </a:prstGeom>
        </p:spPr>
      </p:pic>
      <p:sp>
        <p:nvSpPr>
          <p:cNvPr id="18" name="ZoneTexte 17">
            <a:extLst>
              <a:ext uri="{FF2B5EF4-FFF2-40B4-BE49-F238E27FC236}">
                <a16:creationId xmlns:a16="http://schemas.microsoft.com/office/drawing/2014/main" id="{D9016DAC-1674-B47D-A463-94C50E38F138}"/>
              </a:ext>
            </a:extLst>
          </p:cNvPr>
          <p:cNvSpPr txBox="1"/>
          <p:nvPr/>
        </p:nvSpPr>
        <p:spPr>
          <a:xfrm>
            <a:off x="10052008" y="7053974"/>
            <a:ext cx="639805" cy="307731"/>
          </a:xfrm>
          <a:prstGeom prst="rect">
            <a:avLst/>
          </a:prstGeom>
          <a:noFill/>
        </p:spPr>
        <p:txBody>
          <a:bodyPr wrap="square" rtlCol="0">
            <a:spAutoFit/>
          </a:bodyPr>
          <a:lstStyle/>
          <a:p>
            <a:r>
              <a:rPr lang="fr-FR" sz="1400" dirty="0">
                <a:solidFill>
                  <a:schemeClr val="bg1"/>
                </a:solidFill>
                <a:latin typeface="Nexa Text" pitchFamily="2" charset="77"/>
              </a:rPr>
              <a:t>8</a:t>
            </a:r>
          </a:p>
        </p:txBody>
      </p:sp>
      <p:sp>
        <p:nvSpPr>
          <p:cNvPr id="4" name="object 2">
            <a:extLst>
              <a:ext uri="{FF2B5EF4-FFF2-40B4-BE49-F238E27FC236}">
                <a16:creationId xmlns:a16="http://schemas.microsoft.com/office/drawing/2014/main" id="{20999402-EA0D-DF6D-39F7-97886C00DF08}"/>
              </a:ext>
            </a:extLst>
          </p:cNvPr>
          <p:cNvSpPr txBox="1"/>
          <p:nvPr/>
        </p:nvSpPr>
        <p:spPr>
          <a:xfrm>
            <a:off x="760614" y="764044"/>
            <a:ext cx="4103584" cy="505265"/>
          </a:xfrm>
          <a:prstGeom prst="rect">
            <a:avLst/>
          </a:prstGeom>
        </p:spPr>
        <p:txBody>
          <a:bodyPr vert="horz" wrap="square" lIns="0" tIns="12698" rIns="0" bIns="0" rtlCol="0">
            <a:spAutoFit/>
          </a:bodyPr>
          <a:lstStyle/>
          <a:p>
            <a:pPr marL="12699">
              <a:spcBef>
                <a:spcPts val="100"/>
              </a:spcBef>
            </a:pPr>
            <a:r>
              <a:rPr lang="fr-FR" sz="3200" b="1" dirty="0">
                <a:solidFill>
                  <a:schemeClr val="bg1"/>
                </a:solidFill>
                <a:latin typeface="Nexa Text Extra Bold Italic" pitchFamily="2" charset="77"/>
                <a:cs typeface="Verdana"/>
              </a:rPr>
              <a:t>OUR KEY RESOURCES</a:t>
            </a:r>
          </a:p>
        </p:txBody>
      </p:sp>
      <p:sp>
        <p:nvSpPr>
          <p:cNvPr id="8" name="Rectangle 7">
            <a:extLst>
              <a:ext uri="{FF2B5EF4-FFF2-40B4-BE49-F238E27FC236}">
                <a16:creationId xmlns:a16="http://schemas.microsoft.com/office/drawing/2014/main" id="{3A17F187-F86E-983C-AB4E-31E0D91E8DE5}"/>
              </a:ext>
            </a:extLst>
          </p:cNvPr>
          <p:cNvSpPr/>
          <p:nvPr/>
        </p:nvSpPr>
        <p:spPr>
          <a:xfrm rot="10800000">
            <a:off x="760612" y="1269234"/>
            <a:ext cx="4033637" cy="84564"/>
          </a:xfrm>
          <a:prstGeom prst="rect">
            <a:avLst/>
          </a:prstGeom>
          <a:gradFill>
            <a:gsLst>
              <a:gs pos="0">
                <a:srgbClr val="87EFFF"/>
              </a:gs>
              <a:gs pos="100000">
                <a:srgbClr val="4862A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object 2">
            <a:extLst>
              <a:ext uri="{FF2B5EF4-FFF2-40B4-BE49-F238E27FC236}">
                <a16:creationId xmlns:a16="http://schemas.microsoft.com/office/drawing/2014/main" id="{915528AB-B8E1-8016-59F1-3BB13A8D67CF}"/>
              </a:ext>
            </a:extLst>
          </p:cNvPr>
          <p:cNvSpPr txBox="1"/>
          <p:nvPr/>
        </p:nvSpPr>
        <p:spPr>
          <a:xfrm>
            <a:off x="760614" y="531911"/>
            <a:ext cx="4103584" cy="228234"/>
          </a:xfrm>
          <a:prstGeom prst="rect">
            <a:avLst/>
          </a:prstGeom>
        </p:spPr>
        <p:txBody>
          <a:bodyPr vert="horz" wrap="square" lIns="0" tIns="12698" rIns="0" bIns="0" rtlCol="0">
            <a:spAutoFit/>
          </a:bodyPr>
          <a:lstStyle/>
          <a:p>
            <a:pPr marL="12699">
              <a:spcBef>
                <a:spcPts val="100"/>
              </a:spcBef>
            </a:pPr>
            <a:r>
              <a:rPr lang="fr-FR" sz="1400" dirty="0">
                <a:solidFill>
                  <a:schemeClr val="bg1"/>
                </a:solidFill>
                <a:latin typeface="Nexa Text" pitchFamily="2" charset="77"/>
                <a:cs typeface="Verdana"/>
              </a:rPr>
              <a:t>WHO ARE WE ?</a:t>
            </a:r>
            <a:endParaRPr sz="1400" dirty="0">
              <a:solidFill>
                <a:schemeClr val="bg1"/>
              </a:solidFill>
              <a:latin typeface="Nexa Text" pitchFamily="2" charset="77"/>
              <a:cs typeface="Verdana"/>
            </a:endParaRPr>
          </a:p>
        </p:txBody>
      </p:sp>
      <p:sp>
        <p:nvSpPr>
          <p:cNvPr id="12" name="Espace réservé du contenu 2">
            <a:extLst>
              <a:ext uri="{FF2B5EF4-FFF2-40B4-BE49-F238E27FC236}">
                <a16:creationId xmlns:a16="http://schemas.microsoft.com/office/drawing/2014/main" id="{202BE14E-772F-376E-962C-79BE671BC935}"/>
              </a:ext>
            </a:extLst>
          </p:cNvPr>
          <p:cNvSpPr txBox="1">
            <a:spLocks/>
          </p:cNvSpPr>
          <p:nvPr/>
        </p:nvSpPr>
        <p:spPr>
          <a:xfrm>
            <a:off x="759357" y="1885426"/>
            <a:ext cx="9173097" cy="32059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699" marR="5079" algn="just">
              <a:lnSpc>
                <a:spcPct val="113599"/>
              </a:lnSpc>
              <a:spcBef>
                <a:spcPts val="100"/>
              </a:spcBef>
            </a:pPr>
            <a:r>
              <a:rPr lang="en-US" sz="1200" dirty="0">
                <a:solidFill>
                  <a:schemeClr val="bg1"/>
                </a:solidFill>
                <a:latin typeface="Nexa Text Book" pitchFamily="2" charset="77"/>
                <a:cs typeface="Verdana"/>
              </a:rPr>
              <a:t>More than 150 people work daily for our clients.</a:t>
            </a:r>
            <a:endParaRPr lang="fr-FR" sz="1200" dirty="0">
              <a:solidFill>
                <a:schemeClr val="bg1"/>
              </a:solidFill>
              <a:latin typeface="Nexa Text Book" pitchFamily="2" charset="77"/>
              <a:cs typeface="Verdana"/>
            </a:endParaRPr>
          </a:p>
        </p:txBody>
      </p:sp>
      <p:sp>
        <p:nvSpPr>
          <p:cNvPr id="3" name="object 2">
            <a:extLst>
              <a:ext uri="{FF2B5EF4-FFF2-40B4-BE49-F238E27FC236}">
                <a16:creationId xmlns:a16="http://schemas.microsoft.com/office/drawing/2014/main" id="{49CAB92E-EA3E-B507-D648-04039D79B912}"/>
              </a:ext>
            </a:extLst>
          </p:cNvPr>
          <p:cNvSpPr txBox="1"/>
          <p:nvPr/>
        </p:nvSpPr>
        <p:spPr>
          <a:xfrm>
            <a:off x="1497618" y="3676910"/>
            <a:ext cx="1132389" cy="628375"/>
          </a:xfrm>
          <a:prstGeom prst="rect">
            <a:avLst/>
          </a:prstGeom>
        </p:spPr>
        <p:txBody>
          <a:bodyPr vert="horz" wrap="square" lIns="0" tIns="12698" rIns="0" bIns="0" rtlCol="0">
            <a:spAutoFit/>
          </a:bodyPr>
          <a:lstStyle/>
          <a:p>
            <a:pPr marL="12699" algn="ctr">
              <a:spcBef>
                <a:spcPts val="100"/>
              </a:spcBef>
            </a:pPr>
            <a:r>
              <a:rPr lang="fr-FR" sz="4000" b="1" dirty="0">
                <a:gradFill>
                  <a:gsLst>
                    <a:gs pos="0">
                      <a:srgbClr val="87EFFF"/>
                    </a:gs>
                    <a:gs pos="100000">
                      <a:srgbClr val="4863AC"/>
                    </a:gs>
                  </a:gsLst>
                  <a:lin ang="10800000" scaled="0"/>
                </a:gradFill>
                <a:latin typeface="Nexa Text Heavy" pitchFamily="2" charset="77"/>
                <a:cs typeface="Verdana"/>
              </a:rPr>
              <a:t>100</a:t>
            </a:r>
            <a:endParaRPr sz="4000" b="1" dirty="0">
              <a:gradFill>
                <a:gsLst>
                  <a:gs pos="0">
                    <a:srgbClr val="87EFFF"/>
                  </a:gs>
                  <a:gs pos="100000">
                    <a:srgbClr val="4863AC"/>
                  </a:gs>
                </a:gsLst>
                <a:lin ang="10800000" scaled="0"/>
              </a:gradFill>
              <a:latin typeface="Nexa Text Heavy" pitchFamily="2" charset="77"/>
              <a:cs typeface="Verdana"/>
            </a:endParaRPr>
          </a:p>
        </p:txBody>
      </p:sp>
      <p:sp>
        <p:nvSpPr>
          <p:cNvPr id="5" name="object 2">
            <a:extLst>
              <a:ext uri="{FF2B5EF4-FFF2-40B4-BE49-F238E27FC236}">
                <a16:creationId xmlns:a16="http://schemas.microsoft.com/office/drawing/2014/main" id="{C61F7484-17EC-258E-1F94-5C80F40235DF}"/>
              </a:ext>
            </a:extLst>
          </p:cNvPr>
          <p:cNvSpPr txBox="1"/>
          <p:nvPr/>
        </p:nvSpPr>
        <p:spPr>
          <a:xfrm>
            <a:off x="3952542" y="3676909"/>
            <a:ext cx="632063" cy="628375"/>
          </a:xfrm>
          <a:prstGeom prst="rect">
            <a:avLst/>
          </a:prstGeom>
        </p:spPr>
        <p:txBody>
          <a:bodyPr vert="horz" wrap="square" lIns="0" tIns="12698" rIns="0" bIns="0" rtlCol="0">
            <a:spAutoFit/>
          </a:bodyPr>
          <a:lstStyle/>
          <a:p>
            <a:pPr marL="12699" algn="ctr">
              <a:spcBef>
                <a:spcPts val="100"/>
              </a:spcBef>
            </a:pPr>
            <a:r>
              <a:rPr lang="fr-FR" sz="4000" b="1" dirty="0">
                <a:gradFill>
                  <a:gsLst>
                    <a:gs pos="0">
                      <a:srgbClr val="87EFFF"/>
                    </a:gs>
                    <a:gs pos="100000">
                      <a:srgbClr val="4863AC"/>
                    </a:gs>
                  </a:gsLst>
                  <a:lin ang="10800000" scaled="0"/>
                </a:gradFill>
                <a:latin typeface="Nexa Text Heavy" pitchFamily="2" charset="77"/>
                <a:cs typeface="Verdana"/>
              </a:rPr>
              <a:t>15</a:t>
            </a:r>
            <a:endParaRPr sz="4000" b="1" dirty="0">
              <a:gradFill>
                <a:gsLst>
                  <a:gs pos="0">
                    <a:srgbClr val="87EFFF"/>
                  </a:gs>
                  <a:gs pos="100000">
                    <a:srgbClr val="4863AC"/>
                  </a:gs>
                </a:gsLst>
                <a:lin ang="10800000" scaled="0"/>
              </a:gradFill>
              <a:latin typeface="Nexa Text Heavy" pitchFamily="2" charset="77"/>
              <a:cs typeface="Verdana"/>
            </a:endParaRPr>
          </a:p>
        </p:txBody>
      </p:sp>
      <p:sp>
        <p:nvSpPr>
          <p:cNvPr id="6" name="object 2">
            <a:extLst>
              <a:ext uri="{FF2B5EF4-FFF2-40B4-BE49-F238E27FC236}">
                <a16:creationId xmlns:a16="http://schemas.microsoft.com/office/drawing/2014/main" id="{B54280CE-4D9D-0976-476F-127480314AE1}"/>
              </a:ext>
            </a:extLst>
          </p:cNvPr>
          <p:cNvSpPr txBox="1"/>
          <p:nvPr/>
        </p:nvSpPr>
        <p:spPr>
          <a:xfrm>
            <a:off x="5940885" y="3698309"/>
            <a:ext cx="632063" cy="628375"/>
          </a:xfrm>
          <a:prstGeom prst="rect">
            <a:avLst/>
          </a:prstGeom>
        </p:spPr>
        <p:txBody>
          <a:bodyPr vert="horz" wrap="square" lIns="0" tIns="12698" rIns="0" bIns="0" rtlCol="0">
            <a:spAutoFit/>
          </a:bodyPr>
          <a:lstStyle/>
          <a:p>
            <a:pPr marL="12699" algn="ctr">
              <a:spcBef>
                <a:spcPts val="100"/>
              </a:spcBef>
            </a:pPr>
            <a:r>
              <a:rPr lang="fr-FR" sz="4000" b="1" dirty="0">
                <a:gradFill>
                  <a:gsLst>
                    <a:gs pos="0">
                      <a:srgbClr val="87EFFF"/>
                    </a:gs>
                    <a:gs pos="100000">
                      <a:srgbClr val="4863AC"/>
                    </a:gs>
                  </a:gsLst>
                  <a:lin ang="10800000" scaled="0"/>
                </a:gradFill>
                <a:latin typeface="Nexa Text Heavy" pitchFamily="2" charset="77"/>
                <a:cs typeface="Verdana"/>
              </a:rPr>
              <a:t>15</a:t>
            </a:r>
            <a:endParaRPr sz="4000" b="1" dirty="0">
              <a:gradFill>
                <a:gsLst>
                  <a:gs pos="0">
                    <a:srgbClr val="87EFFF"/>
                  </a:gs>
                  <a:gs pos="100000">
                    <a:srgbClr val="4863AC"/>
                  </a:gs>
                </a:gsLst>
                <a:lin ang="10800000" scaled="0"/>
              </a:gradFill>
              <a:latin typeface="Nexa Text Heavy" pitchFamily="2" charset="77"/>
              <a:cs typeface="Verdana"/>
            </a:endParaRPr>
          </a:p>
        </p:txBody>
      </p:sp>
      <p:sp>
        <p:nvSpPr>
          <p:cNvPr id="7" name="object 2">
            <a:extLst>
              <a:ext uri="{FF2B5EF4-FFF2-40B4-BE49-F238E27FC236}">
                <a16:creationId xmlns:a16="http://schemas.microsoft.com/office/drawing/2014/main" id="{BC34A0CF-B4E8-9F89-02E4-817B8ACA8BC2}"/>
              </a:ext>
            </a:extLst>
          </p:cNvPr>
          <p:cNvSpPr txBox="1"/>
          <p:nvPr/>
        </p:nvSpPr>
        <p:spPr>
          <a:xfrm>
            <a:off x="8397909" y="3698309"/>
            <a:ext cx="817369" cy="628375"/>
          </a:xfrm>
          <a:prstGeom prst="rect">
            <a:avLst/>
          </a:prstGeom>
        </p:spPr>
        <p:txBody>
          <a:bodyPr vert="horz" wrap="square" lIns="0" tIns="12698" rIns="0" bIns="0" rtlCol="0">
            <a:spAutoFit/>
          </a:bodyPr>
          <a:lstStyle/>
          <a:p>
            <a:pPr marL="12699" algn="ctr">
              <a:spcBef>
                <a:spcPts val="100"/>
              </a:spcBef>
            </a:pPr>
            <a:r>
              <a:rPr lang="fr-FR" sz="4000" b="1" dirty="0">
                <a:gradFill>
                  <a:gsLst>
                    <a:gs pos="0">
                      <a:srgbClr val="87EFFF"/>
                    </a:gs>
                    <a:gs pos="100000">
                      <a:srgbClr val="4863AC"/>
                    </a:gs>
                  </a:gsLst>
                  <a:lin ang="10800000" scaled="0"/>
                </a:gradFill>
                <a:latin typeface="Nexa Text Heavy" pitchFamily="2" charset="77"/>
                <a:cs typeface="Verdana"/>
              </a:rPr>
              <a:t>20</a:t>
            </a:r>
            <a:endParaRPr sz="4000" b="1" dirty="0">
              <a:gradFill>
                <a:gsLst>
                  <a:gs pos="0">
                    <a:srgbClr val="87EFFF"/>
                  </a:gs>
                  <a:gs pos="100000">
                    <a:srgbClr val="4863AC"/>
                  </a:gs>
                </a:gsLst>
                <a:lin ang="10800000" scaled="0"/>
              </a:gradFill>
              <a:latin typeface="Nexa Text Heavy" pitchFamily="2" charset="77"/>
              <a:cs typeface="Verdana"/>
            </a:endParaRPr>
          </a:p>
        </p:txBody>
      </p:sp>
      <p:sp>
        <p:nvSpPr>
          <p:cNvPr id="9" name="Espace réservé du contenu 2">
            <a:extLst>
              <a:ext uri="{FF2B5EF4-FFF2-40B4-BE49-F238E27FC236}">
                <a16:creationId xmlns:a16="http://schemas.microsoft.com/office/drawing/2014/main" id="{109A84EE-E8F0-8843-50AF-07001785C36F}"/>
              </a:ext>
            </a:extLst>
          </p:cNvPr>
          <p:cNvSpPr txBox="1">
            <a:spLocks/>
          </p:cNvSpPr>
          <p:nvPr/>
        </p:nvSpPr>
        <p:spPr>
          <a:xfrm>
            <a:off x="856551" y="4365239"/>
            <a:ext cx="1886649" cy="89154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699" marR="5079">
              <a:lnSpc>
                <a:spcPct val="113599"/>
              </a:lnSpc>
              <a:spcBef>
                <a:spcPts val="100"/>
              </a:spcBef>
            </a:pPr>
            <a:r>
              <a:rPr lang="fr-FR" b="1" dirty="0" err="1">
                <a:solidFill>
                  <a:schemeClr val="bg1"/>
                </a:solidFill>
                <a:latin typeface="Nexa Text Heavy" pitchFamily="2" charset="77"/>
                <a:cs typeface="Verdana"/>
              </a:rPr>
              <a:t>Dedicated</a:t>
            </a:r>
            <a:r>
              <a:rPr lang="fr-FR" b="1" dirty="0">
                <a:solidFill>
                  <a:schemeClr val="bg1"/>
                </a:solidFill>
                <a:latin typeface="Nexa Text Heavy" pitchFamily="2" charset="77"/>
                <a:cs typeface="Verdana"/>
              </a:rPr>
              <a:t> experts </a:t>
            </a:r>
            <a:r>
              <a:rPr lang="en-US" sz="1200" dirty="0">
                <a:solidFill>
                  <a:schemeClr val="bg1"/>
                </a:solidFill>
                <a:latin typeface="Nexa Text Book" pitchFamily="2" charset="77"/>
                <a:cs typeface="Verdana"/>
              </a:rPr>
              <a:t>in managed services, security, cloud, and digital workplace.</a:t>
            </a:r>
            <a:endParaRPr lang="fr-FR" sz="1200" dirty="0">
              <a:solidFill>
                <a:schemeClr val="bg1"/>
              </a:solidFill>
              <a:latin typeface="Nexa Text Book" pitchFamily="2" charset="77"/>
              <a:cs typeface="Verdana"/>
            </a:endParaRPr>
          </a:p>
        </p:txBody>
      </p:sp>
      <p:sp>
        <p:nvSpPr>
          <p:cNvPr id="10" name="Espace réservé du contenu 2">
            <a:extLst>
              <a:ext uri="{FF2B5EF4-FFF2-40B4-BE49-F238E27FC236}">
                <a16:creationId xmlns:a16="http://schemas.microsoft.com/office/drawing/2014/main" id="{EBE6209F-1EE1-F83F-F61B-80CD2312982B}"/>
              </a:ext>
            </a:extLst>
          </p:cNvPr>
          <p:cNvSpPr txBox="1">
            <a:spLocks/>
          </p:cNvSpPr>
          <p:nvPr/>
        </p:nvSpPr>
        <p:spPr>
          <a:xfrm>
            <a:off x="3369508" y="4370829"/>
            <a:ext cx="1434463" cy="32059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699" marR="5079">
              <a:lnSpc>
                <a:spcPct val="113599"/>
              </a:lnSpc>
              <a:spcBef>
                <a:spcPts val="100"/>
              </a:spcBef>
            </a:pPr>
            <a:r>
              <a:rPr lang="fr-FR" b="1" dirty="0">
                <a:solidFill>
                  <a:schemeClr val="bg1"/>
                </a:solidFill>
                <a:latin typeface="Nexa Text Heavy" pitchFamily="2" charset="77"/>
                <a:cs typeface="Verdana"/>
              </a:rPr>
              <a:t>CIO</a:t>
            </a:r>
            <a:r>
              <a:rPr lang="fr-FR" sz="1200" dirty="0">
                <a:solidFill>
                  <a:schemeClr val="bg1"/>
                </a:solidFill>
                <a:latin typeface="Nexa Text Book" pitchFamily="2" charset="77"/>
                <a:cs typeface="Verdana"/>
              </a:rPr>
              <a:t> in part time</a:t>
            </a:r>
          </a:p>
        </p:txBody>
      </p:sp>
      <p:sp>
        <p:nvSpPr>
          <p:cNvPr id="11" name="Espace réservé du contenu 2">
            <a:extLst>
              <a:ext uri="{FF2B5EF4-FFF2-40B4-BE49-F238E27FC236}">
                <a16:creationId xmlns:a16="http://schemas.microsoft.com/office/drawing/2014/main" id="{F6206CFA-4B1A-82E7-E45F-0ED1D7A633BD}"/>
              </a:ext>
            </a:extLst>
          </p:cNvPr>
          <p:cNvSpPr txBox="1">
            <a:spLocks/>
          </p:cNvSpPr>
          <p:nvPr/>
        </p:nvSpPr>
        <p:spPr>
          <a:xfrm>
            <a:off x="5349185" y="4380989"/>
            <a:ext cx="1714732" cy="32059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699" marR="5079">
              <a:lnSpc>
                <a:spcPct val="113599"/>
              </a:lnSpc>
              <a:spcBef>
                <a:spcPts val="100"/>
              </a:spcBef>
            </a:pPr>
            <a:r>
              <a:rPr lang="fr-FR" b="1" dirty="0">
                <a:solidFill>
                  <a:schemeClr val="bg1"/>
                </a:solidFill>
                <a:latin typeface="Nexa Text Heavy" pitchFamily="2" charset="77"/>
                <a:cs typeface="Verdana"/>
              </a:rPr>
              <a:t>Digital experts</a:t>
            </a:r>
            <a:r>
              <a:rPr lang="fr-FR" sz="1200" b="1" dirty="0">
                <a:solidFill>
                  <a:schemeClr val="bg1"/>
                </a:solidFill>
                <a:latin typeface="Nexa Text" pitchFamily="2" charset="77"/>
                <a:cs typeface="Verdana"/>
              </a:rPr>
              <a:t> </a:t>
            </a:r>
            <a:r>
              <a:rPr lang="fr-FR" sz="1200" dirty="0">
                <a:solidFill>
                  <a:schemeClr val="bg1"/>
                </a:solidFill>
                <a:latin typeface="Nexa Text" pitchFamily="2" charset="77"/>
                <a:cs typeface="Verdana"/>
              </a:rPr>
              <a:t>and web </a:t>
            </a:r>
            <a:r>
              <a:rPr lang="fr-FR" sz="1200" dirty="0" err="1">
                <a:solidFill>
                  <a:schemeClr val="bg1"/>
                </a:solidFill>
                <a:latin typeface="Nexa Text" pitchFamily="2" charset="77"/>
                <a:cs typeface="Verdana"/>
              </a:rPr>
              <a:t>development</a:t>
            </a:r>
            <a:endParaRPr lang="fr-FR" sz="1200" dirty="0">
              <a:solidFill>
                <a:schemeClr val="bg1"/>
              </a:solidFill>
              <a:latin typeface="Nexa Text" pitchFamily="2" charset="77"/>
              <a:cs typeface="Verdana"/>
            </a:endParaRPr>
          </a:p>
        </p:txBody>
      </p:sp>
      <p:sp>
        <p:nvSpPr>
          <p:cNvPr id="13" name="Espace réservé du contenu 2">
            <a:extLst>
              <a:ext uri="{FF2B5EF4-FFF2-40B4-BE49-F238E27FC236}">
                <a16:creationId xmlns:a16="http://schemas.microsoft.com/office/drawing/2014/main" id="{DCE72665-EE7F-0C09-E292-BBA7A1F06BE4}"/>
              </a:ext>
            </a:extLst>
          </p:cNvPr>
          <p:cNvSpPr txBox="1">
            <a:spLocks/>
          </p:cNvSpPr>
          <p:nvPr/>
        </p:nvSpPr>
        <p:spPr>
          <a:xfrm>
            <a:off x="7810631" y="4368289"/>
            <a:ext cx="2378399" cy="109474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699" marR="5079">
              <a:lnSpc>
                <a:spcPct val="113599"/>
              </a:lnSpc>
              <a:spcBef>
                <a:spcPts val="100"/>
              </a:spcBef>
            </a:pPr>
            <a:r>
              <a:rPr lang="en-US" b="1" dirty="0">
                <a:solidFill>
                  <a:schemeClr val="bg1"/>
                </a:solidFill>
                <a:latin typeface="Nexa Text Heavy" pitchFamily="2" charset="77"/>
                <a:cs typeface="Verdana"/>
              </a:rPr>
              <a:t>Employees </a:t>
            </a:r>
            <a:r>
              <a:rPr lang="en-US" sz="1200" dirty="0">
                <a:solidFill>
                  <a:schemeClr val="bg1"/>
                </a:solidFill>
                <a:latin typeface="Nexa Text Book" pitchFamily="2" charset="77"/>
                <a:cs typeface="Verdana"/>
              </a:rPr>
              <a:t>are dedicated to the Group's support functions, including administrative management, marketing, and sales assistance.</a:t>
            </a:r>
            <a:endParaRPr lang="fr-FR" sz="1200" dirty="0">
              <a:solidFill>
                <a:schemeClr val="bg1"/>
              </a:solidFill>
              <a:latin typeface="Nexa Text Book" pitchFamily="2" charset="77"/>
              <a:cs typeface="Verdana"/>
            </a:endParaRPr>
          </a:p>
        </p:txBody>
      </p:sp>
      <p:pic>
        <p:nvPicPr>
          <p:cNvPr id="2" name="Image 1">
            <a:extLst>
              <a:ext uri="{FF2B5EF4-FFF2-40B4-BE49-F238E27FC236}">
                <a16:creationId xmlns:a16="http://schemas.microsoft.com/office/drawing/2014/main" id="{B33FB02F-CFD0-6FEF-0996-1A918650170C}"/>
              </a:ext>
            </a:extLst>
          </p:cNvPr>
          <p:cNvPicPr>
            <a:picLocks noChangeAspect="1"/>
          </p:cNvPicPr>
          <p:nvPr/>
        </p:nvPicPr>
        <p:blipFill>
          <a:blip r:embed="rId5"/>
          <a:stretch>
            <a:fillRect/>
          </a:stretch>
        </p:blipFill>
        <p:spPr>
          <a:xfrm flipH="1">
            <a:off x="7895483" y="3805680"/>
            <a:ext cx="413632" cy="413632"/>
          </a:xfrm>
          <a:prstGeom prst="rect">
            <a:avLst/>
          </a:prstGeom>
        </p:spPr>
      </p:pic>
      <p:pic>
        <p:nvPicPr>
          <p:cNvPr id="15" name="Image 14">
            <a:extLst>
              <a:ext uri="{FF2B5EF4-FFF2-40B4-BE49-F238E27FC236}">
                <a16:creationId xmlns:a16="http://schemas.microsoft.com/office/drawing/2014/main" id="{9F3EBD4A-6F28-CB72-CAF3-43D7437E0F0F}"/>
              </a:ext>
            </a:extLst>
          </p:cNvPr>
          <p:cNvPicPr>
            <a:picLocks noChangeAspect="1"/>
          </p:cNvPicPr>
          <p:nvPr/>
        </p:nvPicPr>
        <p:blipFill>
          <a:blip r:embed="rId6"/>
          <a:stretch>
            <a:fillRect/>
          </a:stretch>
        </p:blipFill>
        <p:spPr>
          <a:xfrm flipH="1">
            <a:off x="5446218" y="3784280"/>
            <a:ext cx="413632" cy="413632"/>
          </a:xfrm>
          <a:prstGeom prst="rect">
            <a:avLst/>
          </a:prstGeom>
        </p:spPr>
      </p:pic>
      <p:pic>
        <p:nvPicPr>
          <p:cNvPr id="19" name="Image 18">
            <a:extLst>
              <a:ext uri="{FF2B5EF4-FFF2-40B4-BE49-F238E27FC236}">
                <a16:creationId xmlns:a16="http://schemas.microsoft.com/office/drawing/2014/main" id="{41F993A3-7034-CC30-BA08-C5FA8A45A4F6}"/>
              </a:ext>
            </a:extLst>
          </p:cNvPr>
          <p:cNvPicPr>
            <a:picLocks noChangeAspect="1"/>
          </p:cNvPicPr>
          <p:nvPr/>
        </p:nvPicPr>
        <p:blipFill>
          <a:blip r:embed="rId7"/>
          <a:stretch>
            <a:fillRect/>
          </a:stretch>
        </p:blipFill>
        <p:spPr>
          <a:xfrm flipH="1">
            <a:off x="3455098" y="3805680"/>
            <a:ext cx="413632" cy="413632"/>
          </a:xfrm>
          <a:prstGeom prst="rect">
            <a:avLst/>
          </a:prstGeom>
        </p:spPr>
      </p:pic>
      <p:pic>
        <p:nvPicPr>
          <p:cNvPr id="20" name="Image 19">
            <a:extLst>
              <a:ext uri="{FF2B5EF4-FFF2-40B4-BE49-F238E27FC236}">
                <a16:creationId xmlns:a16="http://schemas.microsoft.com/office/drawing/2014/main" id="{46E76B68-0940-45FD-0DD2-759F34DB33FE}"/>
              </a:ext>
            </a:extLst>
          </p:cNvPr>
          <p:cNvPicPr>
            <a:picLocks noChangeAspect="1"/>
          </p:cNvPicPr>
          <p:nvPr/>
        </p:nvPicPr>
        <p:blipFill>
          <a:blip r:embed="rId8"/>
          <a:stretch>
            <a:fillRect/>
          </a:stretch>
        </p:blipFill>
        <p:spPr>
          <a:xfrm flipH="1">
            <a:off x="1009149" y="3805680"/>
            <a:ext cx="413632" cy="413632"/>
          </a:xfrm>
          <a:prstGeom prst="rect">
            <a:avLst/>
          </a:prstGeom>
        </p:spPr>
      </p:pic>
    </p:spTree>
    <p:extLst>
      <p:ext uri="{BB962C8B-B14F-4D97-AF65-F5344CB8AC3E}">
        <p14:creationId xmlns:p14="http://schemas.microsoft.com/office/powerpoint/2010/main" val="2595303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71F26"/>
        </a:solidFill>
        <a:effectLst/>
      </p:bgPr>
    </p:bg>
    <p:spTree>
      <p:nvGrpSpPr>
        <p:cNvPr id="1" name=""/>
        <p:cNvGrpSpPr/>
        <p:nvPr/>
      </p:nvGrpSpPr>
      <p:grpSpPr>
        <a:xfrm>
          <a:off x="0" y="0"/>
          <a:ext cx="0" cy="0"/>
          <a:chOff x="0" y="0"/>
          <a:chExt cx="0" cy="0"/>
        </a:xfrm>
      </p:grpSpPr>
      <p:pic>
        <p:nvPicPr>
          <p:cNvPr id="30" name="Image 29" descr="Une image contenant personne, intérieur, femme&#10;&#10;Description générée automatiquement">
            <a:extLst>
              <a:ext uri="{FF2B5EF4-FFF2-40B4-BE49-F238E27FC236}">
                <a16:creationId xmlns:a16="http://schemas.microsoft.com/office/drawing/2014/main" id="{8B032F0B-B250-2128-1BF2-755DC1BD9D3A}"/>
              </a:ext>
            </a:extLst>
          </p:cNvPr>
          <p:cNvPicPr>
            <a:picLocks noChangeAspect="1"/>
          </p:cNvPicPr>
          <p:nvPr/>
        </p:nvPicPr>
        <p:blipFill rotWithShape="1">
          <a:blip r:embed="rId3">
            <a:alphaModFix amt="10000"/>
          </a:blip>
          <a:srcRect l="6292" t="48785" r="14185" b="13715"/>
          <a:stretch/>
        </p:blipFill>
        <p:spPr>
          <a:xfrm>
            <a:off x="0" y="0"/>
            <a:ext cx="10691814" cy="7562850"/>
          </a:xfrm>
          <a:prstGeom prst="rect">
            <a:avLst/>
          </a:prstGeom>
        </p:spPr>
      </p:pic>
      <p:pic>
        <p:nvPicPr>
          <p:cNvPr id="16" name="Image 15">
            <a:extLst>
              <a:ext uri="{FF2B5EF4-FFF2-40B4-BE49-F238E27FC236}">
                <a16:creationId xmlns:a16="http://schemas.microsoft.com/office/drawing/2014/main" id="{8AAB75D7-E594-11AC-FBEF-7C88F6D9E7E0}"/>
              </a:ext>
            </a:extLst>
          </p:cNvPr>
          <p:cNvPicPr>
            <a:picLocks noChangeAspect="1"/>
          </p:cNvPicPr>
          <p:nvPr/>
        </p:nvPicPr>
        <p:blipFill rotWithShape="1">
          <a:blip r:embed="rId4"/>
          <a:srcRect t="21061" r="22435"/>
          <a:stretch/>
        </p:blipFill>
        <p:spPr>
          <a:xfrm>
            <a:off x="8721518" y="562"/>
            <a:ext cx="1970295" cy="1439396"/>
          </a:xfrm>
          <a:prstGeom prst="rect">
            <a:avLst/>
          </a:prstGeom>
        </p:spPr>
      </p:pic>
      <p:sp>
        <p:nvSpPr>
          <p:cNvPr id="18" name="ZoneTexte 17">
            <a:extLst>
              <a:ext uri="{FF2B5EF4-FFF2-40B4-BE49-F238E27FC236}">
                <a16:creationId xmlns:a16="http://schemas.microsoft.com/office/drawing/2014/main" id="{D9016DAC-1674-B47D-A463-94C50E38F138}"/>
              </a:ext>
            </a:extLst>
          </p:cNvPr>
          <p:cNvSpPr txBox="1"/>
          <p:nvPr/>
        </p:nvSpPr>
        <p:spPr>
          <a:xfrm>
            <a:off x="10052008" y="7053974"/>
            <a:ext cx="639805" cy="307731"/>
          </a:xfrm>
          <a:prstGeom prst="rect">
            <a:avLst/>
          </a:prstGeom>
          <a:noFill/>
        </p:spPr>
        <p:txBody>
          <a:bodyPr wrap="square" rtlCol="0">
            <a:spAutoFit/>
          </a:bodyPr>
          <a:lstStyle/>
          <a:p>
            <a:r>
              <a:rPr lang="fr-FR" sz="1400" dirty="0">
                <a:solidFill>
                  <a:schemeClr val="bg1"/>
                </a:solidFill>
                <a:latin typeface="Nexa Text" pitchFamily="2" charset="77"/>
              </a:rPr>
              <a:t>9</a:t>
            </a:r>
          </a:p>
        </p:txBody>
      </p:sp>
      <p:sp>
        <p:nvSpPr>
          <p:cNvPr id="4" name="object 2">
            <a:extLst>
              <a:ext uri="{FF2B5EF4-FFF2-40B4-BE49-F238E27FC236}">
                <a16:creationId xmlns:a16="http://schemas.microsoft.com/office/drawing/2014/main" id="{20999402-EA0D-DF6D-39F7-97886C00DF08}"/>
              </a:ext>
            </a:extLst>
          </p:cNvPr>
          <p:cNvSpPr txBox="1"/>
          <p:nvPr/>
        </p:nvSpPr>
        <p:spPr>
          <a:xfrm>
            <a:off x="760614" y="764044"/>
            <a:ext cx="8751876" cy="412932"/>
          </a:xfrm>
          <a:prstGeom prst="rect">
            <a:avLst/>
          </a:prstGeom>
        </p:spPr>
        <p:txBody>
          <a:bodyPr vert="horz" wrap="square" lIns="0" tIns="12698" rIns="0" bIns="0" rtlCol="0">
            <a:spAutoFit/>
          </a:bodyPr>
          <a:lstStyle/>
          <a:p>
            <a:pPr marL="12699">
              <a:spcBef>
                <a:spcPts val="100"/>
              </a:spcBef>
            </a:pPr>
            <a:r>
              <a:rPr lang="fr-FR" sz="2600" b="1" i="1" spc="20" dirty="0">
                <a:solidFill>
                  <a:schemeClr val="bg1"/>
                </a:solidFill>
                <a:latin typeface="Nexa Text Extra Bold Italic" pitchFamily="2" charset="77"/>
                <a:cs typeface="Verdana"/>
              </a:rPr>
              <a:t>AN EFFECTIVE GEOGRAPHIC NETWORK</a:t>
            </a:r>
            <a:endParaRPr sz="2600" b="1" i="1" dirty="0">
              <a:solidFill>
                <a:schemeClr val="bg1"/>
              </a:solidFill>
              <a:latin typeface="Nexa Text Extra Bold Italic" pitchFamily="2" charset="77"/>
              <a:cs typeface="Verdana"/>
            </a:endParaRPr>
          </a:p>
        </p:txBody>
      </p:sp>
      <p:sp>
        <p:nvSpPr>
          <p:cNvPr id="8" name="Rectangle 7">
            <a:extLst>
              <a:ext uri="{FF2B5EF4-FFF2-40B4-BE49-F238E27FC236}">
                <a16:creationId xmlns:a16="http://schemas.microsoft.com/office/drawing/2014/main" id="{3A17F187-F86E-983C-AB4E-31E0D91E8DE5}"/>
              </a:ext>
            </a:extLst>
          </p:cNvPr>
          <p:cNvSpPr/>
          <p:nvPr/>
        </p:nvSpPr>
        <p:spPr>
          <a:xfrm rot="10800000">
            <a:off x="760609" y="1269234"/>
            <a:ext cx="6970515" cy="84564"/>
          </a:xfrm>
          <a:prstGeom prst="rect">
            <a:avLst/>
          </a:prstGeom>
          <a:gradFill>
            <a:gsLst>
              <a:gs pos="0">
                <a:srgbClr val="87EFFF"/>
              </a:gs>
              <a:gs pos="100000">
                <a:srgbClr val="4862A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object 2">
            <a:extLst>
              <a:ext uri="{FF2B5EF4-FFF2-40B4-BE49-F238E27FC236}">
                <a16:creationId xmlns:a16="http://schemas.microsoft.com/office/drawing/2014/main" id="{915528AB-B8E1-8016-59F1-3BB13A8D67CF}"/>
              </a:ext>
            </a:extLst>
          </p:cNvPr>
          <p:cNvSpPr txBox="1"/>
          <p:nvPr/>
        </p:nvSpPr>
        <p:spPr>
          <a:xfrm>
            <a:off x="760614" y="531911"/>
            <a:ext cx="4103584" cy="228234"/>
          </a:xfrm>
          <a:prstGeom prst="rect">
            <a:avLst/>
          </a:prstGeom>
        </p:spPr>
        <p:txBody>
          <a:bodyPr vert="horz" wrap="square" lIns="0" tIns="12698" rIns="0" bIns="0" rtlCol="0">
            <a:spAutoFit/>
          </a:bodyPr>
          <a:lstStyle/>
          <a:p>
            <a:pPr marL="12699">
              <a:spcBef>
                <a:spcPts val="100"/>
              </a:spcBef>
            </a:pPr>
            <a:r>
              <a:rPr lang="fr-FR" sz="1400" dirty="0">
                <a:solidFill>
                  <a:schemeClr val="bg1"/>
                </a:solidFill>
                <a:latin typeface="Nexa Text" pitchFamily="2" charset="77"/>
                <a:cs typeface="Verdana"/>
              </a:rPr>
              <a:t>WHO ARE WE ?</a:t>
            </a:r>
            <a:endParaRPr sz="1400" dirty="0">
              <a:solidFill>
                <a:schemeClr val="bg1"/>
              </a:solidFill>
              <a:latin typeface="Nexa Text" pitchFamily="2" charset="77"/>
              <a:cs typeface="Verdana"/>
            </a:endParaRPr>
          </a:p>
        </p:txBody>
      </p:sp>
      <p:sp>
        <p:nvSpPr>
          <p:cNvPr id="12" name="Espace réservé du contenu 2">
            <a:extLst>
              <a:ext uri="{FF2B5EF4-FFF2-40B4-BE49-F238E27FC236}">
                <a16:creationId xmlns:a16="http://schemas.microsoft.com/office/drawing/2014/main" id="{202BE14E-772F-376E-962C-79BE671BC935}"/>
              </a:ext>
            </a:extLst>
          </p:cNvPr>
          <p:cNvSpPr txBox="1">
            <a:spLocks/>
          </p:cNvSpPr>
          <p:nvPr/>
        </p:nvSpPr>
        <p:spPr>
          <a:xfrm>
            <a:off x="759357" y="1735335"/>
            <a:ext cx="5263324" cy="32059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699" marR="5079" algn="just">
              <a:lnSpc>
                <a:spcPct val="113599"/>
              </a:lnSpc>
              <a:spcBef>
                <a:spcPts val="100"/>
              </a:spcBef>
            </a:pPr>
            <a:r>
              <a:rPr lang="en-US" sz="1200" dirty="0">
                <a:solidFill>
                  <a:schemeClr val="bg1"/>
                </a:solidFill>
                <a:latin typeface="Nexa Text Book" pitchFamily="2" charset="77"/>
                <a:cs typeface="Verdana"/>
              </a:rPr>
              <a:t>More than 150 people work daily for our clients.</a:t>
            </a:r>
          </a:p>
        </p:txBody>
      </p:sp>
      <p:sp>
        <p:nvSpPr>
          <p:cNvPr id="2" name="Espace réservé du contenu 2">
            <a:extLst>
              <a:ext uri="{FF2B5EF4-FFF2-40B4-BE49-F238E27FC236}">
                <a16:creationId xmlns:a16="http://schemas.microsoft.com/office/drawing/2014/main" id="{858AE70A-87EB-0EC9-5AD2-4C0D82AFD21B}"/>
              </a:ext>
            </a:extLst>
          </p:cNvPr>
          <p:cNvSpPr txBox="1">
            <a:spLocks/>
          </p:cNvSpPr>
          <p:nvPr/>
        </p:nvSpPr>
        <p:spPr>
          <a:xfrm>
            <a:off x="759358" y="2158302"/>
            <a:ext cx="5555179" cy="774158"/>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marR="14604">
              <a:lnSpc>
                <a:spcPct val="128800"/>
              </a:lnSpc>
              <a:spcBef>
                <a:spcPts val="100"/>
              </a:spcBef>
            </a:pPr>
            <a:r>
              <a:rPr lang="en-US" sz="1200" spc="-10" dirty="0">
                <a:solidFill>
                  <a:schemeClr val="bg1"/>
                </a:solidFill>
                <a:latin typeface="Nexa Text Book" pitchFamily="2" charset="77"/>
                <a:cs typeface="Verdana"/>
              </a:rPr>
              <a:t>Our 17 agencies located throughout France, Switzerland, Belgium, and Luxembourg enable us to provide quality support and maintain proximity to our clients.</a:t>
            </a:r>
            <a:endParaRPr lang="fr-FR" sz="1200" spc="-30" dirty="0">
              <a:solidFill>
                <a:schemeClr val="bg1"/>
              </a:solidFill>
              <a:latin typeface="Nexa Text Book" pitchFamily="2" charset="77"/>
              <a:cs typeface="Verdana"/>
            </a:endParaRPr>
          </a:p>
        </p:txBody>
      </p:sp>
      <p:sp>
        <p:nvSpPr>
          <p:cNvPr id="5" name="object 5">
            <a:extLst>
              <a:ext uri="{FF2B5EF4-FFF2-40B4-BE49-F238E27FC236}">
                <a16:creationId xmlns:a16="http://schemas.microsoft.com/office/drawing/2014/main" id="{A0959B53-7BC3-6698-34A9-AC43FEFF9F20}"/>
              </a:ext>
            </a:extLst>
          </p:cNvPr>
          <p:cNvSpPr txBox="1"/>
          <p:nvPr/>
        </p:nvSpPr>
        <p:spPr>
          <a:xfrm>
            <a:off x="852977" y="5791172"/>
            <a:ext cx="1441450" cy="166712"/>
          </a:xfrm>
          <a:prstGeom prst="rect">
            <a:avLst/>
          </a:prstGeom>
        </p:spPr>
        <p:txBody>
          <a:bodyPr vert="horz" wrap="square" lIns="0" tIns="12700" rIns="0" bIns="0" rtlCol="0">
            <a:spAutoFit/>
          </a:bodyPr>
          <a:lstStyle/>
          <a:p>
            <a:pPr marL="12700">
              <a:lnSpc>
                <a:spcPct val="100000"/>
              </a:lnSpc>
              <a:spcBef>
                <a:spcPts val="100"/>
              </a:spcBef>
            </a:pPr>
            <a:r>
              <a:rPr sz="1000" b="1" spc="-5" dirty="0">
                <a:solidFill>
                  <a:schemeClr val="bg1"/>
                </a:solidFill>
                <a:latin typeface="Nexa Text Black" pitchFamily="2" charset="77"/>
                <a:cs typeface="Verdana"/>
              </a:rPr>
              <a:t>R</a:t>
            </a:r>
            <a:r>
              <a:rPr sz="1000" b="1" spc="-10" dirty="0">
                <a:solidFill>
                  <a:schemeClr val="bg1"/>
                </a:solidFill>
                <a:latin typeface="Nexa Text Black" pitchFamily="2" charset="77"/>
                <a:cs typeface="Verdana"/>
              </a:rPr>
              <a:t>É</a:t>
            </a:r>
            <a:r>
              <a:rPr sz="1000" b="1" spc="-30" dirty="0">
                <a:solidFill>
                  <a:schemeClr val="bg1"/>
                </a:solidFill>
                <a:latin typeface="Nexa Text Black" pitchFamily="2" charset="77"/>
                <a:cs typeface="Verdana"/>
              </a:rPr>
              <a:t>GION</a:t>
            </a:r>
            <a:r>
              <a:rPr sz="1000" b="1" spc="-114" dirty="0">
                <a:solidFill>
                  <a:schemeClr val="bg1"/>
                </a:solidFill>
                <a:latin typeface="Nexa Text Black" pitchFamily="2" charset="77"/>
                <a:cs typeface="Verdana"/>
              </a:rPr>
              <a:t> </a:t>
            </a:r>
            <a:r>
              <a:rPr sz="1000" b="1" dirty="0">
                <a:solidFill>
                  <a:schemeClr val="bg1"/>
                </a:solidFill>
                <a:latin typeface="Nexa Text Black" pitchFamily="2" charset="77"/>
                <a:cs typeface="Verdana"/>
              </a:rPr>
              <a:t>CENTRE</a:t>
            </a:r>
            <a:r>
              <a:rPr sz="1000" b="1" spc="-105" dirty="0">
                <a:solidFill>
                  <a:schemeClr val="bg1"/>
                </a:solidFill>
                <a:latin typeface="Nexa Text Black" pitchFamily="2" charset="77"/>
                <a:cs typeface="Verdana"/>
              </a:rPr>
              <a:t> </a:t>
            </a:r>
            <a:r>
              <a:rPr sz="1000" b="1" spc="-50" dirty="0">
                <a:solidFill>
                  <a:schemeClr val="bg1"/>
                </a:solidFill>
                <a:latin typeface="Nexa Text Black" pitchFamily="2" charset="77"/>
                <a:cs typeface="Verdana"/>
              </a:rPr>
              <a:t>IDF</a:t>
            </a:r>
            <a:endParaRPr sz="1000" b="1" dirty="0">
              <a:solidFill>
                <a:schemeClr val="bg1"/>
              </a:solidFill>
              <a:latin typeface="Nexa Text Black" pitchFamily="2" charset="77"/>
              <a:cs typeface="Verdana"/>
            </a:endParaRPr>
          </a:p>
        </p:txBody>
      </p:sp>
      <p:sp>
        <p:nvSpPr>
          <p:cNvPr id="6" name="object 6">
            <a:extLst>
              <a:ext uri="{FF2B5EF4-FFF2-40B4-BE49-F238E27FC236}">
                <a16:creationId xmlns:a16="http://schemas.microsoft.com/office/drawing/2014/main" id="{6DEE5BA1-C12F-44D9-00FF-AB024939FF6A}"/>
              </a:ext>
            </a:extLst>
          </p:cNvPr>
          <p:cNvSpPr txBox="1"/>
          <p:nvPr/>
        </p:nvSpPr>
        <p:spPr>
          <a:xfrm>
            <a:off x="852977" y="6006669"/>
            <a:ext cx="1380490" cy="730969"/>
          </a:xfrm>
          <a:prstGeom prst="rect">
            <a:avLst/>
          </a:prstGeom>
        </p:spPr>
        <p:txBody>
          <a:bodyPr vert="horz" wrap="square" lIns="0" tIns="35560" rIns="0" bIns="0" rtlCol="0">
            <a:spAutoFit/>
          </a:bodyPr>
          <a:lstStyle/>
          <a:p>
            <a:pPr marL="12700">
              <a:lnSpc>
                <a:spcPct val="100000"/>
              </a:lnSpc>
              <a:spcBef>
                <a:spcPts val="280"/>
              </a:spcBef>
            </a:pPr>
            <a:r>
              <a:rPr sz="900" b="1" dirty="0">
                <a:gradFill>
                  <a:gsLst>
                    <a:gs pos="0">
                      <a:srgbClr val="87EFFF"/>
                    </a:gs>
                    <a:gs pos="100000">
                      <a:srgbClr val="4862AB"/>
                    </a:gs>
                  </a:gsLst>
                  <a:lin ang="10800000" scaled="0"/>
                </a:gradFill>
                <a:latin typeface="Nexa Text Extra Bold" pitchFamily="2" charset="77"/>
                <a:cs typeface="Tahoma"/>
              </a:rPr>
              <a:t>P</a:t>
            </a:r>
            <a:r>
              <a:rPr sz="900" b="1" spc="-30" dirty="0">
                <a:gradFill>
                  <a:gsLst>
                    <a:gs pos="0">
                      <a:srgbClr val="87EFFF"/>
                    </a:gs>
                    <a:gs pos="100000">
                      <a:srgbClr val="4862AB"/>
                    </a:gs>
                  </a:gsLst>
                  <a:lin ang="10800000" scaled="0"/>
                </a:gradFill>
                <a:latin typeface="Nexa Text Extra Bold" pitchFamily="2" charset="77"/>
                <a:cs typeface="Tahoma"/>
              </a:rPr>
              <a:t>aris</a:t>
            </a:r>
            <a:r>
              <a:rPr sz="900" b="1" spc="-60" dirty="0">
                <a:gradFill>
                  <a:gsLst>
                    <a:gs pos="0">
                      <a:srgbClr val="87EFFF"/>
                    </a:gs>
                    <a:gs pos="100000">
                      <a:srgbClr val="4862AB"/>
                    </a:gs>
                  </a:gsLst>
                  <a:lin ang="10800000" scaled="0"/>
                </a:gradFill>
                <a:latin typeface="Nexa Text Extra Bold" pitchFamily="2" charset="77"/>
                <a:cs typeface="Tahoma"/>
              </a:rPr>
              <a:t> </a:t>
            </a:r>
            <a:r>
              <a:rPr sz="900" b="1" spc="-25" dirty="0">
                <a:gradFill>
                  <a:gsLst>
                    <a:gs pos="0">
                      <a:srgbClr val="87EFFF"/>
                    </a:gs>
                    <a:gs pos="100000">
                      <a:srgbClr val="4862AB"/>
                    </a:gs>
                  </a:gsLst>
                  <a:lin ang="10800000" scaled="0"/>
                </a:gradFill>
                <a:latin typeface="Nexa Text Extra Bold" pitchFamily="2" charset="77"/>
                <a:cs typeface="Tahoma"/>
              </a:rPr>
              <a:t>9ème</a:t>
            </a:r>
            <a:endParaRPr sz="900" b="1" dirty="0">
              <a:gradFill>
                <a:gsLst>
                  <a:gs pos="0">
                    <a:srgbClr val="87EFFF"/>
                  </a:gs>
                  <a:gs pos="100000">
                    <a:srgbClr val="4862AB"/>
                  </a:gs>
                </a:gsLst>
                <a:lin ang="10800000" scaled="0"/>
              </a:gradFill>
              <a:latin typeface="Nexa Text Extra Bold" pitchFamily="2" charset="77"/>
              <a:cs typeface="Tahoma"/>
            </a:endParaRPr>
          </a:p>
          <a:p>
            <a:pPr marL="12700">
              <a:lnSpc>
                <a:spcPct val="100000"/>
              </a:lnSpc>
              <a:spcBef>
                <a:spcPts val="180"/>
              </a:spcBef>
            </a:pPr>
            <a:r>
              <a:rPr sz="900" spc="-295" dirty="0">
                <a:solidFill>
                  <a:schemeClr val="bg1"/>
                </a:solidFill>
                <a:latin typeface="Nexa Text Book" pitchFamily="2" charset="77"/>
                <a:cs typeface="Tahoma"/>
              </a:rPr>
              <a:t>+</a:t>
            </a:r>
            <a:r>
              <a:rPr sz="900" spc="-60" dirty="0">
                <a:solidFill>
                  <a:schemeClr val="bg1"/>
                </a:solidFill>
                <a:latin typeface="Nexa Text Book" pitchFamily="2" charset="77"/>
                <a:cs typeface="Tahoma"/>
              </a:rPr>
              <a:t> </a:t>
            </a:r>
            <a:r>
              <a:rPr sz="900" spc="-55" dirty="0">
                <a:solidFill>
                  <a:schemeClr val="bg1"/>
                </a:solidFill>
                <a:latin typeface="Nexa Text Book" pitchFamily="2" charset="77"/>
                <a:cs typeface="Tahoma"/>
              </a:rPr>
              <a:t>33</a:t>
            </a:r>
            <a:r>
              <a:rPr sz="900" spc="-60" dirty="0">
                <a:solidFill>
                  <a:schemeClr val="bg1"/>
                </a:solidFill>
                <a:latin typeface="Nexa Text Book" pitchFamily="2" charset="77"/>
                <a:cs typeface="Tahoma"/>
              </a:rPr>
              <a:t> </a:t>
            </a:r>
            <a:r>
              <a:rPr sz="900" spc="-135" dirty="0">
                <a:solidFill>
                  <a:schemeClr val="bg1"/>
                </a:solidFill>
                <a:latin typeface="Nexa Text Book" pitchFamily="2" charset="77"/>
                <a:cs typeface="Tahoma"/>
              </a:rPr>
              <a:t>(</a:t>
            </a:r>
            <a:r>
              <a:rPr sz="900" spc="60" dirty="0">
                <a:solidFill>
                  <a:schemeClr val="bg1"/>
                </a:solidFill>
                <a:latin typeface="Nexa Text Book" pitchFamily="2" charset="77"/>
                <a:cs typeface="Tahoma"/>
              </a:rPr>
              <a:t>0</a:t>
            </a:r>
            <a:r>
              <a:rPr sz="900" spc="-175" dirty="0">
                <a:solidFill>
                  <a:schemeClr val="bg1"/>
                </a:solidFill>
                <a:latin typeface="Nexa Text Book" pitchFamily="2" charset="77"/>
                <a:cs typeface="Tahoma"/>
              </a:rPr>
              <a:t>)1</a:t>
            </a:r>
            <a:r>
              <a:rPr sz="900" spc="-60" dirty="0">
                <a:solidFill>
                  <a:schemeClr val="bg1"/>
                </a:solidFill>
                <a:latin typeface="Nexa Text Book" pitchFamily="2" charset="77"/>
                <a:cs typeface="Tahoma"/>
              </a:rPr>
              <a:t> </a:t>
            </a:r>
            <a:r>
              <a:rPr sz="900" spc="-114" dirty="0">
                <a:solidFill>
                  <a:schemeClr val="bg1"/>
                </a:solidFill>
                <a:latin typeface="Nexa Text Book" pitchFamily="2" charset="77"/>
                <a:cs typeface="Tahoma"/>
              </a:rPr>
              <a:t>61</a:t>
            </a:r>
            <a:r>
              <a:rPr sz="900" spc="-60" dirty="0">
                <a:solidFill>
                  <a:schemeClr val="bg1"/>
                </a:solidFill>
                <a:latin typeface="Nexa Text Book" pitchFamily="2" charset="77"/>
                <a:cs typeface="Tahoma"/>
              </a:rPr>
              <a:t> </a:t>
            </a:r>
            <a:r>
              <a:rPr sz="900" spc="-85" dirty="0">
                <a:solidFill>
                  <a:schemeClr val="bg1"/>
                </a:solidFill>
                <a:latin typeface="Nexa Text Book" pitchFamily="2" charset="77"/>
                <a:cs typeface="Tahoma"/>
              </a:rPr>
              <a:t>37</a:t>
            </a:r>
            <a:r>
              <a:rPr sz="900" spc="-100" dirty="0">
                <a:solidFill>
                  <a:schemeClr val="bg1"/>
                </a:solidFill>
                <a:latin typeface="Nexa Text Book" pitchFamily="2" charset="77"/>
                <a:cs typeface="Tahoma"/>
              </a:rPr>
              <a:t> </a:t>
            </a:r>
            <a:r>
              <a:rPr sz="900" spc="-45" dirty="0">
                <a:solidFill>
                  <a:schemeClr val="bg1"/>
                </a:solidFill>
                <a:latin typeface="Nexa Text Book" pitchFamily="2" charset="77"/>
                <a:cs typeface="Tahoma"/>
              </a:rPr>
              <a:t>35</a:t>
            </a:r>
            <a:r>
              <a:rPr sz="900" spc="-60" dirty="0">
                <a:solidFill>
                  <a:schemeClr val="bg1"/>
                </a:solidFill>
                <a:latin typeface="Nexa Text Book" pitchFamily="2" charset="77"/>
                <a:cs typeface="Tahoma"/>
              </a:rPr>
              <a:t> </a:t>
            </a:r>
            <a:r>
              <a:rPr sz="900" spc="50" dirty="0">
                <a:solidFill>
                  <a:schemeClr val="bg1"/>
                </a:solidFill>
                <a:latin typeface="Nexa Text Book" pitchFamily="2" charset="77"/>
                <a:cs typeface="Tahoma"/>
              </a:rPr>
              <a:t>90</a:t>
            </a:r>
            <a:endParaRPr sz="900" dirty="0">
              <a:solidFill>
                <a:schemeClr val="bg1"/>
              </a:solidFill>
              <a:latin typeface="Nexa Text Book" pitchFamily="2" charset="77"/>
              <a:cs typeface="Tahoma"/>
            </a:endParaRPr>
          </a:p>
          <a:p>
            <a:pPr marL="12700">
              <a:lnSpc>
                <a:spcPct val="100000"/>
              </a:lnSpc>
              <a:spcBef>
                <a:spcPts val="685"/>
              </a:spcBef>
            </a:pPr>
            <a:r>
              <a:rPr sz="900" b="1" spc="-10" dirty="0" err="1">
                <a:gradFill>
                  <a:gsLst>
                    <a:gs pos="0">
                      <a:srgbClr val="87EFFF"/>
                    </a:gs>
                    <a:gs pos="100000">
                      <a:srgbClr val="4862AB"/>
                    </a:gs>
                  </a:gsLst>
                  <a:lin ang="10800000" scaled="0"/>
                </a:gradFill>
                <a:latin typeface="Nexa Text Extra Bold" pitchFamily="2" charset="77"/>
                <a:cs typeface="Tahoma"/>
              </a:rPr>
              <a:t>Élancourt</a:t>
            </a:r>
            <a:endParaRPr sz="900" b="1" dirty="0">
              <a:gradFill>
                <a:gsLst>
                  <a:gs pos="0">
                    <a:srgbClr val="87EFFF"/>
                  </a:gs>
                  <a:gs pos="100000">
                    <a:srgbClr val="4862AB"/>
                  </a:gs>
                </a:gsLst>
                <a:lin ang="10800000" scaled="0"/>
              </a:gradFill>
              <a:latin typeface="Nexa Text Extra Bold" pitchFamily="2" charset="77"/>
              <a:cs typeface="Tahoma"/>
            </a:endParaRPr>
          </a:p>
          <a:p>
            <a:pPr marL="12700">
              <a:lnSpc>
                <a:spcPct val="100000"/>
              </a:lnSpc>
              <a:spcBef>
                <a:spcPts val="180"/>
              </a:spcBef>
            </a:pPr>
            <a:r>
              <a:rPr sz="900" spc="-295" dirty="0">
                <a:solidFill>
                  <a:schemeClr val="bg1"/>
                </a:solidFill>
                <a:latin typeface="Nexa Text Book" pitchFamily="2" charset="77"/>
                <a:cs typeface="Tahoma"/>
              </a:rPr>
              <a:t>+</a:t>
            </a:r>
            <a:r>
              <a:rPr sz="900" spc="-60" dirty="0">
                <a:solidFill>
                  <a:schemeClr val="bg1"/>
                </a:solidFill>
                <a:latin typeface="Nexa Text Book" pitchFamily="2" charset="77"/>
                <a:cs typeface="Tahoma"/>
              </a:rPr>
              <a:t> </a:t>
            </a:r>
            <a:r>
              <a:rPr sz="900" spc="-55" dirty="0">
                <a:solidFill>
                  <a:schemeClr val="bg1"/>
                </a:solidFill>
                <a:latin typeface="Nexa Text Book" pitchFamily="2" charset="77"/>
                <a:cs typeface="Tahoma"/>
              </a:rPr>
              <a:t>33</a:t>
            </a:r>
            <a:r>
              <a:rPr sz="900" spc="-60" dirty="0">
                <a:solidFill>
                  <a:schemeClr val="bg1"/>
                </a:solidFill>
                <a:latin typeface="Nexa Text Book" pitchFamily="2" charset="77"/>
                <a:cs typeface="Tahoma"/>
              </a:rPr>
              <a:t> </a:t>
            </a:r>
            <a:r>
              <a:rPr sz="900" spc="-75" dirty="0">
                <a:solidFill>
                  <a:schemeClr val="bg1"/>
                </a:solidFill>
                <a:latin typeface="Nexa Text Book" pitchFamily="2" charset="77"/>
                <a:cs typeface="Tahoma"/>
              </a:rPr>
              <a:t>(0</a:t>
            </a:r>
            <a:r>
              <a:rPr sz="900" spc="-35" dirty="0">
                <a:solidFill>
                  <a:schemeClr val="bg1"/>
                </a:solidFill>
                <a:latin typeface="Nexa Text Book" pitchFamily="2" charset="77"/>
                <a:cs typeface="Tahoma"/>
              </a:rPr>
              <a:t>)</a:t>
            </a:r>
            <a:r>
              <a:rPr sz="900" spc="-240" dirty="0">
                <a:solidFill>
                  <a:schemeClr val="bg1"/>
                </a:solidFill>
                <a:latin typeface="Nexa Text Book" pitchFamily="2" charset="77"/>
                <a:cs typeface="Tahoma"/>
              </a:rPr>
              <a:t>1</a:t>
            </a:r>
            <a:r>
              <a:rPr sz="900" spc="-60" dirty="0">
                <a:solidFill>
                  <a:schemeClr val="bg1"/>
                </a:solidFill>
                <a:latin typeface="Nexa Text Book" pitchFamily="2" charset="77"/>
                <a:cs typeface="Tahoma"/>
              </a:rPr>
              <a:t> </a:t>
            </a:r>
            <a:r>
              <a:rPr sz="900" spc="-114" dirty="0">
                <a:solidFill>
                  <a:schemeClr val="bg1"/>
                </a:solidFill>
                <a:latin typeface="Nexa Text Book" pitchFamily="2" charset="77"/>
                <a:cs typeface="Tahoma"/>
              </a:rPr>
              <a:t>61</a:t>
            </a:r>
            <a:r>
              <a:rPr sz="900" spc="-60" dirty="0">
                <a:solidFill>
                  <a:schemeClr val="bg1"/>
                </a:solidFill>
                <a:latin typeface="Nexa Text Book" pitchFamily="2" charset="77"/>
                <a:cs typeface="Tahoma"/>
              </a:rPr>
              <a:t> </a:t>
            </a:r>
            <a:r>
              <a:rPr sz="900" spc="-85" dirty="0">
                <a:solidFill>
                  <a:schemeClr val="bg1"/>
                </a:solidFill>
                <a:latin typeface="Nexa Text Book" pitchFamily="2" charset="77"/>
                <a:cs typeface="Tahoma"/>
              </a:rPr>
              <a:t>37</a:t>
            </a:r>
            <a:r>
              <a:rPr sz="900" spc="-100" dirty="0">
                <a:solidFill>
                  <a:schemeClr val="bg1"/>
                </a:solidFill>
                <a:latin typeface="Nexa Text Book" pitchFamily="2" charset="77"/>
                <a:cs typeface="Tahoma"/>
              </a:rPr>
              <a:t> </a:t>
            </a:r>
            <a:r>
              <a:rPr sz="900" spc="-45" dirty="0">
                <a:solidFill>
                  <a:schemeClr val="bg1"/>
                </a:solidFill>
                <a:latin typeface="Nexa Text Book" pitchFamily="2" charset="77"/>
                <a:cs typeface="Tahoma"/>
              </a:rPr>
              <a:t>35</a:t>
            </a:r>
            <a:r>
              <a:rPr sz="900" spc="-60" dirty="0">
                <a:solidFill>
                  <a:schemeClr val="bg1"/>
                </a:solidFill>
                <a:latin typeface="Nexa Text Book" pitchFamily="2" charset="77"/>
                <a:cs typeface="Tahoma"/>
              </a:rPr>
              <a:t> </a:t>
            </a:r>
            <a:r>
              <a:rPr sz="900" spc="50" dirty="0">
                <a:solidFill>
                  <a:schemeClr val="bg1"/>
                </a:solidFill>
                <a:latin typeface="Nexa Text Book" pitchFamily="2" charset="77"/>
                <a:cs typeface="Tahoma"/>
              </a:rPr>
              <a:t>90</a:t>
            </a:r>
            <a:endParaRPr sz="900" dirty="0">
              <a:solidFill>
                <a:schemeClr val="bg1"/>
              </a:solidFill>
              <a:latin typeface="Nexa Text Book" pitchFamily="2" charset="77"/>
              <a:cs typeface="Tahoma"/>
            </a:endParaRPr>
          </a:p>
        </p:txBody>
      </p:sp>
      <p:sp>
        <p:nvSpPr>
          <p:cNvPr id="7" name="object 7">
            <a:extLst>
              <a:ext uri="{FF2B5EF4-FFF2-40B4-BE49-F238E27FC236}">
                <a16:creationId xmlns:a16="http://schemas.microsoft.com/office/drawing/2014/main" id="{BF29AF62-9C18-1D8D-E00B-75D79EF5CBE6}"/>
              </a:ext>
            </a:extLst>
          </p:cNvPr>
          <p:cNvSpPr txBox="1"/>
          <p:nvPr/>
        </p:nvSpPr>
        <p:spPr>
          <a:xfrm>
            <a:off x="2908266" y="5791172"/>
            <a:ext cx="1469390" cy="166712"/>
          </a:xfrm>
          <a:prstGeom prst="rect">
            <a:avLst/>
          </a:prstGeom>
        </p:spPr>
        <p:txBody>
          <a:bodyPr vert="horz" wrap="square" lIns="0" tIns="12700" rIns="0" bIns="0" rtlCol="0">
            <a:spAutoFit/>
          </a:bodyPr>
          <a:lstStyle/>
          <a:p>
            <a:pPr marL="12700">
              <a:lnSpc>
                <a:spcPct val="100000"/>
              </a:lnSpc>
              <a:spcBef>
                <a:spcPts val="100"/>
              </a:spcBef>
            </a:pPr>
            <a:r>
              <a:rPr sz="1000" b="1" spc="-5" dirty="0">
                <a:solidFill>
                  <a:schemeClr val="bg1"/>
                </a:solidFill>
                <a:latin typeface="Nexa Text Black" pitchFamily="2" charset="77"/>
                <a:cs typeface="Verdana"/>
              </a:rPr>
              <a:t>R</a:t>
            </a:r>
            <a:r>
              <a:rPr sz="1000" b="1" spc="-10" dirty="0">
                <a:solidFill>
                  <a:schemeClr val="bg1"/>
                </a:solidFill>
                <a:latin typeface="Nexa Text Black" pitchFamily="2" charset="77"/>
                <a:cs typeface="Verdana"/>
              </a:rPr>
              <a:t>É</a:t>
            </a:r>
            <a:r>
              <a:rPr sz="1000" b="1" spc="-30" dirty="0">
                <a:solidFill>
                  <a:schemeClr val="bg1"/>
                </a:solidFill>
                <a:latin typeface="Nexa Text Black" pitchFamily="2" charset="77"/>
                <a:cs typeface="Verdana"/>
              </a:rPr>
              <a:t>GION</a:t>
            </a:r>
            <a:r>
              <a:rPr sz="1000" b="1" spc="-114" dirty="0">
                <a:solidFill>
                  <a:schemeClr val="bg1"/>
                </a:solidFill>
                <a:latin typeface="Nexa Text Black" pitchFamily="2" charset="77"/>
                <a:cs typeface="Verdana"/>
              </a:rPr>
              <a:t> </a:t>
            </a:r>
            <a:r>
              <a:rPr sz="1000" b="1" dirty="0">
                <a:solidFill>
                  <a:schemeClr val="bg1"/>
                </a:solidFill>
                <a:latin typeface="Nexa Text Black" pitchFamily="2" charset="77"/>
                <a:cs typeface="Verdana"/>
              </a:rPr>
              <a:t>CENTRE</a:t>
            </a:r>
            <a:r>
              <a:rPr sz="1000" b="1" spc="-105" dirty="0">
                <a:solidFill>
                  <a:schemeClr val="bg1"/>
                </a:solidFill>
                <a:latin typeface="Nexa Text Black" pitchFamily="2" charset="77"/>
                <a:cs typeface="Verdana"/>
              </a:rPr>
              <a:t> </a:t>
            </a:r>
            <a:r>
              <a:rPr sz="1000" b="1" spc="-5" dirty="0">
                <a:solidFill>
                  <a:schemeClr val="bg1"/>
                </a:solidFill>
                <a:latin typeface="Nexa Text Black" pitchFamily="2" charset="77"/>
                <a:cs typeface="Verdana"/>
              </a:rPr>
              <a:t>E</a:t>
            </a:r>
            <a:r>
              <a:rPr sz="1000" b="1" spc="-80" dirty="0">
                <a:solidFill>
                  <a:schemeClr val="bg1"/>
                </a:solidFill>
                <a:latin typeface="Nexa Text Black" pitchFamily="2" charset="77"/>
                <a:cs typeface="Verdana"/>
              </a:rPr>
              <a:t>S</a:t>
            </a:r>
            <a:r>
              <a:rPr sz="1000" b="1" spc="-30" dirty="0">
                <a:solidFill>
                  <a:schemeClr val="bg1"/>
                </a:solidFill>
                <a:latin typeface="Nexa Text Black" pitchFamily="2" charset="77"/>
                <a:cs typeface="Verdana"/>
              </a:rPr>
              <a:t>T</a:t>
            </a:r>
            <a:endParaRPr sz="1000" b="1" dirty="0">
              <a:solidFill>
                <a:schemeClr val="bg1"/>
              </a:solidFill>
              <a:latin typeface="Nexa Text Black" pitchFamily="2" charset="77"/>
              <a:cs typeface="Verdana"/>
            </a:endParaRPr>
          </a:p>
        </p:txBody>
      </p:sp>
      <p:sp>
        <p:nvSpPr>
          <p:cNvPr id="9" name="object 8">
            <a:extLst>
              <a:ext uri="{FF2B5EF4-FFF2-40B4-BE49-F238E27FC236}">
                <a16:creationId xmlns:a16="http://schemas.microsoft.com/office/drawing/2014/main" id="{BD262D19-DA14-4F55-D9E2-0C90D2B17CCB}"/>
              </a:ext>
            </a:extLst>
          </p:cNvPr>
          <p:cNvSpPr txBox="1"/>
          <p:nvPr/>
        </p:nvSpPr>
        <p:spPr>
          <a:xfrm>
            <a:off x="2908266" y="6006668"/>
            <a:ext cx="1484630" cy="730969"/>
          </a:xfrm>
          <a:prstGeom prst="rect">
            <a:avLst/>
          </a:prstGeom>
        </p:spPr>
        <p:txBody>
          <a:bodyPr vert="horz" wrap="square" lIns="0" tIns="35560" rIns="0" bIns="0" rtlCol="0">
            <a:spAutoFit/>
          </a:bodyPr>
          <a:lstStyle/>
          <a:p>
            <a:pPr marL="12700">
              <a:lnSpc>
                <a:spcPct val="100000"/>
              </a:lnSpc>
              <a:spcBef>
                <a:spcPts val="280"/>
              </a:spcBef>
            </a:pPr>
            <a:r>
              <a:rPr sz="900" b="1" spc="-30" dirty="0">
                <a:gradFill>
                  <a:gsLst>
                    <a:gs pos="0">
                      <a:srgbClr val="87EFFF"/>
                    </a:gs>
                    <a:gs pos="100000">
                      <a:srgbClr val="4862AB"/>
                    </a:gs>
                  </a:gsLst>
                  <a:lin ang="10800000" scaled="0"/>
                </a:gradFill>
                <a:latin typeface="Nexa Text Extra Bold" pitchFamily="2" charset="77"/>
                <a:cs typeface="Tahoma"/>
              </a:rPr>
              <a:t>Lyon</a:t>
            </a:r>
            <a:endParaRPr sz="900" b="1" dirty="0">
              <a:gradFill>
                <a:gsLst>
                  <a:gs pos="0">
                    <a:srgbClr val="87EFFF"/>
                  </a:gs>
                  <a:gs pos="100000">
                    <a:srgbClr val="4862AB"/>
                  </a:gs>
                </a:gsLst>
                <a:lin ang="10800000" scaled="0"/>
              </a:gradFill>
              <a:latin typeface="Nexa Text Extra Bold" pitchFamily="2" charset="77"/>
              <a:cs typeface="Tahoma"/>
            </a:endParaRPr>
          </a:p>
          <a:p>
            <a:pPr marL="12700">
              <a:lnSpc>
                <a:spcPct val="100000"/>
              </a:lnSpc>
              <a:spcBef>
                <a:spcPts val="180"/>
              </a:spcBef>
            </a:pPr>
            <a:r>
              <a:rPr sz="900" spc="-295" dirty="0">
                <a:solidFill>
                  <a:schemeClr val="bg1"/>
                </a:solidFill>
                <a:latin typeface="Nexa Text Book" pitchFamily="2" charset="77"/>
                <a:cs typeface="Tahoma"/>
              </a:rPr>
              <a:t>+</a:t>
            </a:r>
            <a:r>
              <a:rPr sz="900" spc="-60" dirty="0">
                <a:solidFill>
                  <a:schemeClr val="bg1"/>
                </a:solidFill>
                <a:latin typeface="Nexa Text Book" pitchFamily="2" charset="77"/>
                <a:cs typeface="Tahoma"/>
              </a:rPr>
              <a:t> </a:t>
            </a:r>
            <a:r>
              <a:rPr sz="900" spc="-55" dirty="0">
                <a:solidFill>
                  <a:schemeClr val="bg1"/>
                </a:solidFill>
                <a:latin typeface="Nexa Text Book" pitchFamily="2" charset="77"/>
                <a:cs typeface="Tahoma"/>
              </a:rPr>
              <a:t>33</a:t>
            </a:r>
            <a:r>
              <a:rPr sz="900" spc="-60" dirty="0">
                <a:solidFill>
                  <a:schemeClr val="bg1"/>
                </a:solidFill>
                <a:latin typeface="Nexa Text Book" pitchFamily="2" charset="77"/>
                <a:cs typeface="Tahoma"/>
              </a:rPr>
              <a:t> </a:t>
            </a:r>
            <a:r>
              <a:rPr sz="900" spc="-75" dirty="0">
                <a:solidFill>
                  <a:schemeClr val="bg1"/>
                </a:solidFill>
                <a:latin typeface="Nexa Text Book" pitchFamily="2" charset="77"/>
                <a:cs typeface="Tahoma"/>
              </a:rPr>
              <a:t>(0</a:t>
            </a:r>
            <a:r>
              <a:rPr sz="900" spc="-35" dirty="0">
                <a:solidFill>
                  <a:schemeClr val="bg1"/>
                </a:solidFill>
                <a:latin typeface="Nexa Text Book" pitchFamily="2" charset="77"/>
                <a:cs typeface="Tahoma"/>
              </a:rPr>
              <a:t>)</a:t>
            </a:r>
            <a:r>
              <a:rPr sz="900" spc="10" dirty="0">
                <a:solidFill>
                  <a:schemeClr val="bg1"/>
                </a:solidFill>
                <a:latin typeface="Nexa Text Book" pitchFamily="2" charset="77"/>
                <a:cs typeface="Tahoma"/>
              </a:rPr>
              <a:t>4</a:t>
            </a:r>
            <a:r>
              <a:rPr sz="900" spc="-60" dirty="0">
                <a:solidFill>
                  <a:schemeClr val="bg1"/>
                </a:solidFill>
                <a:latin typeface="Nexa Text Book" pitchFamily="2" charset="77"/>
                <a:cs typeface="Tahoma"/>
              </a:rPr>
              <a:t> </a:t>
            </a:r>
            <a:r>
              <a:rPr sz="900" spc="-15" dirty="0">
                <a:solidFill>
                  <a:schemeClr val="bg1"/>
                </a:solidFill>
                <a:latin typeface="Nexa Text Book" pitchFamily="2" charset="77"/>
                <a:cs typeface="Tahoma"/>
              </a:rPr>
              <a:t>28</a:t>
            </a:r>
            <a:r>
              <a:rPr sz="900" spc="-60" dirty="0">
                <a:solidFill>
                  <a:schemeClr val="bg1"/>
                </a:solidFill>
                <a:latin typeface="Nexa Text Book" pitchFamily="2" charset="77"/>
                <a:cs typeface="Tahoma"/>
              </a:rPr>
              <a:t> </a:t>
            </a:r>
            <a:r>
              <a:rPr sz="900" spc="-20" dirty="0">
                <a:solidFill>
                  <a:schemeClr val="bg1"/>
                </a:solidFill>
                <a:latin typeface="Nexa Text Book" pitchFamily="2" charset="77"/>
                <a:cs typeface="Tahoma"/>
              </a:rPr>
              <a:t>29</a:t>
            </a:r>
            <a:r>
              <a:rPr sz="900" spc="-60" dirty="0">
                <a:solidFill>
                  <a:schemeClr val="bg1"/>
                </a:solidFill>
                <a:latin typeface="Nexa Text Book" pitchFamily="2" charset="77"/>
                <a:cs typeface="Tahoma"/>
              </a:rPr>
              <a:t> </a:t>
            </a:r>
            <a:r>
              <a:rPr sz="900" spc="25" dirty="0">
                <a:solidFill>
                  <a:schemeClr val="bg1"/>
                </a:solidFill>
                <a:latin typeface="Nexa Text Book" pitchFamily="2" charset="77"/>
                <a:cs typeface="Tahoma"/>
              </a:rPr>
              <a:t>50</a:t>
            </a:r>
            <a:r>
              <a:rPr sz="900" spc="-60" dirty="0">
                <a:solidFill>
                  <a:schemeClr val="bg1"/>
                </a:solidFill>
                <a:latin typeface="Nexa Text Book" pitchFamily="2" charset="77"/>
                <a:cs typeface="Tahoma"/>
              </a:rPr>
              <a:t> </a:t>
            </a:r>
            <a:r>
              <a:rPr sz="900" spc="50" dirty="0">
                <a:solidFill>
                  <a:schemeClr val="bg1"/>
                </a:solidFill>
                <a:latin typeface="Nexa Text Book" pitchFamily="2" charset="77"/>
                <a:cs typeface="Tahoma"/>
              </a:rPr>
              <a:t>90</a:t>
            </a:r>
            <a:endParaRPr sz="900" dirty="0">
              <a:solidFill>
                <a:schemeClr val="bg1"/>
              </a:solidFill>
              <a:latin typeface="Nexa Text Book" pitchFamily="2" charset="77"/>
              <a:cs typeface="Tahoma"/>
            </a:endParaRPr>
          </a:p>
          <a:p>
            <a:pPr marL="12700">
              <a:lnSpc>
                <a:spcPct val="100000"/>
              </a:lnSpc>
              <a:spcBef>
                <a:spcPts val="685"/>
              </a:spcBef>
            </a:pPr>
            <a:r>
              <a:rPr sz="900" b="1" spc="-15" dirty="0">
                <a:gradFill>
                  <a:gsLst>
                    <a:gs pos="0">
                      <a:srgbClr val="87EFFF"/>
                    </a:gs>
                    <a:gs pos="100000">
                      <a:srgbClr val="4862AB"/>
                    </a:gs>
                  </a:gsLst>
                  <a:lin ang="10800000" scaled="0"/>
                </a:gradFill>
                <a:latin typeface="Nexa Text Extra Bold" pitchFamily="2" charset="77"/>
                <a:cs typeface="Tahoma"/>
              </a:rPr>
              <a:t>Grenoble</a:t>
            </a:r>
            <a:endParaRPr sz="900" b="1" dirty="0">
              <a:gradFill>
                <a:gsLst>
                  <a:gs pos="0">
                    <a:srgbClr val="87EFFF"/>
                  </a:gs>
                  <a:gs pos="100000">
                    <a:srgbClr val="4862AB"/>
                  </a:gs>
                </a:gsLst>
                <a:lin ang="10800000" scaled="0"/>
              </a:gradFill>
              <a:latin typeface="Nexa Text Extra Bold" pitchFamily="2" charset="77"/>
              <a:cs typeface="Tahoma"/>
            </a:endParaRPr>
          </a:p>
          <a:p>
            <a:pPr marL="12700">
              <a:lnSpc>
                <a:spcPct val="100000"/>
              </a:lnSpc>
              <a:spcBef>
                <a:spcPts val="180"/>
              </a:spcBef>
            </a:pPr>
            <a:r>
              <a:rPr sz="900" spc="-295" dirty="0">
                <a:solidFill>
                  <a:schemeClr val="bg1"/>
                </a:solidFill>
                <a:latin typeface="Nexa Text Book" pitchFamily="2" charset="77"/>
                <a:cs typeface="Tahoma"/>
              </a:rPr>
              <a:t>+</a:t>
            </a:r>
            <a:r>
              <a:rPr sz="900" spc="-60" dirty="0">
                <a:solidFill>
                  <a:schemeClr val="bg1"/>
                </a:solidFill>
                <a:latin typeface="Nexa Text Book" pitchFamily="2" charset="77"/>
                <a:cs typeface="Tahoma"/>
              </a:rPr>
              <a:t> </a:t>
            </a:r>
            <a:r>
              <a:rPr sz="900" spc="-55" dirty="0">
                <a:solidFill>
                  <a:schemeClr val="bg1"/>
                </a:solidFill>
                <a:latin typeface="Nexa Text Book" pitchFamily="2" charset="77"/>
                <a:cs typeface="Tahoma"/>
              </a:rPr>
              <a:t>33</a:t>
            </a:r>
            <a:r>
              <a:rPr sz="900" spc="-60" dirty="0">
                <a:solidFill>
                  <a:schemeClr val="bg1"/>
                </a:solidFill>
                <a:latin typeface="Nexa Text Book" pitchFamily="2" charset="77"/>
                <a:cs typeface="Tahoma"/>
              </a:rPr>
              <a:t> </a:t>
            </a:r>
            <a:r>
              <a:rPr sz="900" spc="-75" dirty="0">
                <a:solidFill>
                  <a:schemeClr val="bg1"/>
                </a:solidFill>
                <a:latin typeface="Nexa Text Book" pitchFamily="2" charset="77"/>
                <a:cs typeface="Tahoma"/>
              </a:rPr>
              <a:t>(0</a:t>
            </a:r>
            <a:r>
              <a:rPr sz="900" spc="-35" dirty="0">
                <a:solidFill>
                  <a:schemeClr val="bg1"/>
                </a:solidFill>
                <a:latin typeface="Nexa Text Book" pitchFamily="2" charset="77"/>
                <a:cs typeface="Tahoma"/>
              </a:rPr>
              <a:t>)</a:t>
            </a:r>
            <a:r>
              <a:rPr sz="900" spc="10" dirty="0">
                <a:solidFill>
                  <a:schemeClr val="bg1"/>
                </a:solidFill>
                <a:latin typeface="Nexa Text Book" pitchFamily="2" charset="77"/>
                <a:cs typeface="Tahoma"/>
              </a:rPr>
              <a:t>4</a:t>
            </a:r>
            <a:r>
              <a:rPr sz="900" spc="-60" dirty="0">
                <a:solidFill>
                  <a:schemeClr val="bg1"/>
                </a:solidFill>
                <a:latin typeface="Nexa Text Book" pitchFamily="2" charset="77"/>
                <a:cs typeface="Tahoma"/>
              </a:rPr>
              <a:t> </a:t>
            </a:r>
            <a:r>
              <a:rPr sz="900" spc="-10" dirty="0">
                <a:solidFill>
                  <a:schemeClr val="bg1"/>
                </a:solidFill>
                <a:latin typeface="Nexa Text Book" pitchFamily="2" charset="77"/>
                <a:cs typeface="Tahoma"/>
              </a:rPr>
              <a:t>58</a:t>
            </a:r>
            <a:r>
              <a:rPr sz="900" spc="-60" dirty="0">
                <a:solidFill>
                  <a:schemeClr val="bg1"/>
                </a:solidFill>
                <a:latin typeface="Nexa Text Book" pitchFamily="2" charset="77"/>
                <a:cs typeface="Tahoma"/>
              </a:rPr>
              <a:t> </a:t>
            </a:r>
            <a:r>
              <a:rPr sz="900" spc="90" dirty="0">
                <a:solidFill>
                  <a:schemeClr val="bg1"/>
                </a:solidFill>
                <a:latin typeface="Nexa Text Book" pitchFamily="2" charset="77"/>
                <a:cs typeface="Tahoma"/>
              </a:rPr>
              <a:t>00</a:t>
            </a:r>
            <a:r>
              <a:rPr sz="900" spc="-60" dirty="0">
                <a:solidFill>
                  <a:schemeClr val="bg1"/>
                </a:solidFill>
                <a:latin typeface="Nexa Text Book" pitchFamily="2" charset="77"/>
                <a:cs typeface="Tahoma"/>
              </a:rPr>
              <a:t> </a:t>
            </a:r>
            <a:r>
              <a:rPr sz="900" spc="-35" dirty="0">
                <a:solidFill>
                  <a:schemeClr val="bg1"/>
                </a:solidFill>
                <a:latin typeface="Nexa Text Book" pitchFamily="2" charset="77"/>
                <a:cs typeface="Tahoma"/>
              </a:rPr>
              <a:t>55</a:t>
            </a:r>
            <a:r>
              <a:rPr sz="900" spc="-60" dirty="0">
                <a:solidFill>
                  <a:schemeClr val="bg1"/>
                </a:solidFill>
                <a:latin typeface="Nexa Text Book" pitchFamily="2" charset="77"/>
                <a:cs typeface="Tahoma"/>
              </a:rPr>
              <a:t> </a:t>
            </a:r>
            <a:r>
              <a:rPr sz="900" spc="25" dirty="0">
                <a:solidFill>
                  <a:schemeClr val="bg1"/>
                </a:solidFill>
                <a:latin typeface="Nexa Text Book" pitchFamily="2" charset="77"/>
                <a:cs typeface="Tahoma"/>
              </a:rPr>
              <a:t>50</a:t>
            </a:r>
            <a:endParaRPr sz="900" dirty="0">
              <a:solidFill>
                <a:schemeClr val="bg1"/>
              </a:solidFill>
              <a:latin typeface="Nexa Text Book" pitchFamily="2" charset="77"/>
              <a:cs typeface="Tahoma"/>
            </a:endParaRPr>
          </a:p>
        </p:txBody>
      </p:sp>
      <p:sp>
        <p:nvSpPr>
          <p:cNvPr id="10" name="object 9">
            <a:extLst>
              <a:ext uri="{FF2B5EF4-FFF2-40B4-BE49-F238E27FC236}">
                <a16:creationId xmlns:a16="http://schemas.microsoft.com/office/drawing/2014/main" id="{2E885DC9-A71D-B5AB-9934-ADB57DE23B73}"/>
              </a:ext>
            </a:extLst>
          </p:cNvPr>
          <p:cNvSpPr txBox="1"/>
          <p:nvPr/>
        </p:nvSpPr>
        <p:spPr>
          <a:xfrm>
            <a:off x="4864198" y="5792122"/>
            <a:ext cx="1087120" cy="166712"/>
          </a:xfrm>
          <a:prstGeom prst="rect">
            <a:avLst/>
          </a:prstGeom>
        </p:spPr>
        <p:txBody>
          <a:bodyPr vert="horz" wrap="square" lIns="0" tIns="12700" rIns="0" bIns="0" rtlCol="0">
            <a:spAutoFit/>
          </a:bodyPr>
          <a:lstStyle/>
          <a:p>
            <a:pPr marL="12700">
              <a:lnSpc>
                <a:spcPct val="100000"/>
              </a:lnSpc>
              <a:spcBef>
                <a:spcPts val="100"/>
              </a:spcBef>
            </a:pPr>
            <a:r>
              <a:rPr sz="1000" b="1" spc="-5" dirty="0">
                <a:solidFill>
                  <a:schemeClr val="bg1"/>
                </a:solidFill>
                <a:latin typeface="Nexa Text Black" pitchFamily="2" charset="77"/>
                <a:cs typeface="Verdana"/>
              </a:rPr>
              <a:t>R</a:t>
            </a:r>
            <a:r>
              <a:rPr sz="1000" b="1" spc="-10" dirty="0">
                <a:solidFill>
                  <a:schemeClr val="bg1"/>
                </a:solidFill>
                <a:latin typeface="Nexa Text Black" pitchFamily="2" charset="77"/>
                <a:cs typeface="Verdana"/>
              </a:rPr>
              <a:t>É</a:t>
            </a:r>
            <a:r>
              <a:rPr sz="1000" b="1" spc="-30" dirty="0">
                <a:solidFill>
                  <a:schemeClr val="bg1"/>
                </a:solidFill>
                <a:latin typeface="Nexa Text Black" pitchFamily="2" charset="77"/>
                <a:cs typeface="Verdana"/>
              </a:rPr>
              <a:t>GION</a:t>
            </a:r>
            <a:r>
              <a:rPr sz="1000" b="1" spc="-114" dirty="0">
                <a:solidFill>
                  <a:schemeClr val="bg1"/>
                </a:solidFill>
                <a:latin typeface="Nexa Text Black" pitchFamily="2" charset="77"/>
                <a:cs typeface="Verdana"/>
              </a:rPr>
              <a:t> </a:t>
            </a:r>
            <a:r>
              <a:rPr sz="1000" b="1" spc="20" dirty="0">
                <a:solidFill>
                  <a:schemeClr val="bg1"/>
                </a:solidFill>
                <a:latin typeface="Nexa Text Black" pitchFamily="2" charset="77"/>
                <a:cs typeface="Verdana"/>
              </a:rPr>
              <a:t>OU</a:t>
            </a:r>
            <a:r>
              <a:rPr sz="1000" b="1" spc="5" dirty="0">
                <a:solidFill>
                  <a:schemeClr val="bg1"/>
                </a:solidFill>
                <a:latin typeface="Nexa Text Black" pitchFamily="2" charset="77"/>
                <a:cs typeface="Verdana"/>
              </a:rPr>
              <a:t>E</a:t>
            </a:r>
            <a:r>
              <a:rPr sz="1000" b="1" spc="-80" dirty="0">
                <a:solidFill>
                  <a:schemeClr val="bg1"/>
                </a:solidFill>
                <a:latin typeface="Nexa Text Black" pitchFamily="2" charset="77"/>
                <a:cs typeface="Verdana"/>
              </a:rPr>
              <a:t>S</a:t>
            </a:r>
            <a:r>
              <a:rPr sz="1000" b="1" spc="-30" dirty="0">
                <a:solidFill>
                  <a:schemeClr val="bg1"/>
                </a:solidFill>
                <a:latin typeface="Nexa Text Black" pitchFamily="2" charset="77"/>
                <a:cs typeface="Verdana"/>
              </a:rPr>
              <a:t>T</a:t>
            </a:r>
            <a:endParaRPr sz="1000" b="1" dirty="0">
              <a:solidFill>
                <a:schemeClr val="bg1"/>
              </a:solidFill>
              <a:latin typeface="Nexa Text Black" pitchFamily="2" charset="77"/>
              <a:cs typeface="Verdana"/>
            </a:endParaRPr>
          </a:p>
        </p:txBody>
      </p:sp>
      <p:sp>
        <p:nvSpPr>
          <p:cNvPr id="11" name="object 10">
            <a:extLst>
              <a:ext uri="{FF2B5EF4-FFF2-40B4-BE49-F238E27FC236}">
                <a16:creationId xmlns:a16="http://schemas.microsoft.com/office/drawing/2014/main" id="{26BE09FC-4CC3-FE88-A2CD-3D42CF1FD2F0}"/>
              </a:ext>
            </a:extLst>
          </p:cNvPr>
          <p:cNvSpPr txBox="1"/>
          <p:nvPr/>
        </p:nvSpPr>
        <p:spPr>
          <a:xfrm>
            <a:off x="4864198" y="6001317"/>
            <a:ext cx="1450340" cy="1123384"/>
          </a:xfrm>
          <a:prstGeom prst="rect">
            <a:avLst/>
          </a:prstGeom>
        </p:spPr>
        <p:txBody>
          <a:bodyPr vert="horz" wrap="square" lIns="0" tIns="35560" rIns="0" bIns="0" rtlCol="0">
            <a:spAutoFit/>
          </a:bodyPr>
          <a:lstStyle/>
          <a:p>
            <a:pPr marL="12700">
              <a:lnSpc>
                <a:spcPct val="100000"/>
              </a:lnSpc>
              <a:spcBef>
                <a:spcPts val="280"/>
              </a:spcBef>
            </a:pPr>
            <a:r>
              <a:rPr sz="900" b="1" spc="-20" dirty="0">
                <a:gradFill>
                  <a:gsLst>
                    <a:gs pos="0">
                      <a:srgbClr val="87EFFF"/>
                    </a:gs>
                    <a:gs pos="100000">
                      <a:srgbClr val="4862AB"/>
                    </a:gs>
                  </a:gsLst>
                  <a:lin ang="10800000" scaled="0"/>
                </a:gradFill>
                <a:latin typeface="Nexa Text Extra Bold" pitchFamily="2" charset="77"/>
                <a:cs typeface="Tahoma"/>
              </a:rPr>
              <a:t>Nantes</a:t>
            </a:r>
            <a:endParaRPr sz="900" b="1" dirty="0">
              <a:gradFill>
                <a:gsLst>
                  <a:gs pos="0">
                    <a:srgbClr val="87EFFF"/>
                  </a:gs>
                  <a:gs pos="100000">
                    <a:srgbClr val="4862AB"/>
                  </a:gs>
                </a:gsLst>
                <a:lin ang="10800000" scaled="0"/>
              </a:gradFill>
              <a:latin typeface="Nexa Text Extra Bold" pitchFamily="2" charset="77"/>
              <a:cs typeface="Tahoma"/>
            </a:endParaRPr>
          </a:p>
          <a:p>
            <a:pPr marL="12700">
              <a:lnSpc>
                <a:spcPct val="100000"/>
              </a:lnSpc>
              <a:spcBef>
                <a:spcPts val="180"/>
              </a:spcBef>
            </a:pPr>
            <a:r>
              <a:rPr sz="900" spc="-295" dirty="0">
                <a:solidFill>
                  <a:schemeClr val="bg1"/>
                </a:solidFill>
                <a:latin typeface="Nexa Text Book" pitchFamily="2" charset="77"/>
                <a:cs typeface="Tahoma"/>
              </a:rPr>
              <a:t>+</a:t>
            </a:r>
            <a:r>
              <a:rPr sz="900" spc="-60" dirty="0">
                <a:solidFill>
                  <a:schemeClr val="bg1"/>
                </a:solidFill>
                <a:latin typeface="Nexa Text Book" pitchFamily="2" charset="77"/>
                <a:cs typeface="Tahoma"/>
              </a:rPr>
              <a:t> </a:t>
            </a:r>
            <a:r>
              <a:rPr sz="900" spc="-55" dirty="0">
                <a:solidFill>
                  <a:schemeClr val="bg1"/>
                </a:solidFill>
                <a:latin typeface="Nexa Text Book" pitchFamily="2" charset="77"/>
                <a:cs typeface="Tahoma"/>
              </a:rPr>
              <a:t>33</a:t>
            </a:r>
            <a:r>
              <a:rPr sz="900" spc="-60" dirty="0">
                <a:solidFill>
                  <a:schemeClr val="bg1"/>
                </a:solidFill>
                <a:latin typeface="Nexa Text Book" pitchFamily="2" charset="77"/>
                <a:cs typeface="Tahoma"/>
              </a:rPr>
              <a:t> </a:t>
            </a:r>
            <a:r>
              <a:rPr sz="900" spc="-75" dirty="0">
                <a:solidFill>
                  <a:schemeClr val="bg1"/>
                </a:solidFill>
                <a:latin typeface="Nexa Text Book" pitchFamily="2" charset="77"/>
                <a:cs typeface="Tahoma"/>
              </a:rPr>
              <a:t>(0</a:t>
            </a:r>
            <a:r>
              <a:rPr sz="900" spc="-35" dirty="0">
                <a:solidFill>
                  <a:schemeClr val="bg1"/>
                </a:solidFill>
                <a:latin typeface="Nexa Text Book" pitchFamily="2" charset="77"/>
                <a:cs typeface="Tahoma"/>
              </a:rPr>
              <a:t>)</a:t>
            </a:r>
            <a:r>
              <a:rPr sz="900" spc="-45" dirty="0">
                <a:solidFill>
                  <a:schemeClr val="bg1"/>
                </a:solidFill>
                <a:latin typeface="Nexa Text Book" pitchFamily="2" charset="77"/>
                <a:cs typeface="Tahoma"/>
              </a:rPr>
              <a:t>2</a:t>
            </a:r>
            <a:r>
              <a:rPr sz="900" spc="-60" dirty="0">
                <a:solidFill>
                  <a:schemeClr val="bg1"/>
                </a:solidFill>
                <a:latin typeface="Nexa Text Book" pitchFamily="2" charset="77"/>
                <a:cs typeface="Tahoma"/>
              </a:rPr>
              <a:t> </a:t>
            </a:r>
            <a:r>
              <a:rPr sz="900" spc="-10" dirty="0">
                <a:solidFill>
                  <a:schemeClr val="bg1"/>
                </a:solidFill>
                <a:latin typeface="Nexa Text Book" pitchFamily="2" charset="77"/>
                <a:cs typeface="Tahoma"/>
              </a:rPr>
              <a:t>85</a:t>
            </a:r>
            <a:r>
              <a:rPr sz="900" spc="-60" dirty="0">
                <a:solidFill>
                  <a:schemeClr val="bg1"/>
                </a:solidFill>
                <a:latin typeface="Nexa Text Book" pitchFamily="2" charset="77"/>
                <a:cs typeface="Tahoma"/>
              </a:rPr>
              <a:t> </a:t>
            </a:r>
            <a:r>
              <a:rPr sz="900" spc="-40" dirty="0">
                <a:solidFill>
                  <a:schemeClr val="bg1"/>
                </a:solidFill>
                <a:latin typeface="Nexa Text Book" pitchFamily="2" charset="77"/>
                <a:cs typeface="Tahoma"/>
              </a:rPr>
              <a:t>52</a:t>
            </a:r>
            <a:r>
              <a:rPr sz="900" spc="-60" dirty="0">
                <a:solidFill>
                  <a:schemeClr val="bg1"/>
                </a:solidFill>
                <a:latin typeface="Nexa Text Book" pitchFamily="2" charset="77"/>
                <a:cs typeface="Tahoma"/>
              </a:rPr>
              <a:t> </a:t>
            </a:r>
            <a:r>
              <a:rPr sz="900" spc="-15" dirty="0">
                <a:solidFill>
                  <a:schemeClr val="bg1"/>
                </a:solidFill>
                <a:latin typeface="Nexa Text Book" pitchFamily="2" charset="77"/>
                <a:cs typeface="Tahoma"/>
              </a:rPr>
              <a:t>45</a:t>
            </a:r>
            <a:r>
              <a:rPr sz="900" spc="-60" dirty="0">
                <a:solidFill>
                  <a:schemeClr val="bg1"/>
                </a:solidFill>
                <a:latin typeface="Nexa Text Book" pitchFamily="2" charset="77"/>
                <a:cs typeface="Tahoma"/>
              </a:rPr>
              <a:t> </a:t>
            </a:r>
            <a:r>
              <a:rPr sz="900" spc="25" dirty="0">
                <a:solidFill>
                  <a:schemeClr val="bg1"/>
                </a:solidFill>
                <a:latin typeface="Nexa Text Book" pitchFamily="2" charset="77"/>
                <a:cs typeface="Tahoma"/>
              </a:rPr>
              <a:t>05</a:t>
            </a:r>
            <a:endParaRPr sz="900" dirty="0">
              <a:solidFill>
                <a:schemeClr val="bg1"/>
              </a:solidFill>
              <a:latin typeface="Nexa Text Book" pitchFamily="2" charset="77"/>
              <a:cs typeface="Tahoma"/>
            </a:endParaRPr>
          </a:p>
          <a:p>
            <a:pPr marL="12700">
              <a:lnSpc>
                <a:spcPct val="100000"/>
              </a:lnSpc>
              <a:spcBef>
                <a:spcPts val="685"/>
              </a:spcBef>
            </a:pPr>
            <a:r>
              <a:rPr sz="900" b="1" spc="-35" dirty="0">
                <a:gradFill>
                  <a:gsLst>
                    <a:gs pos="0">
                      <a:srgbClr val="87EFFF"/>
                    </a:gs>
                    <a:gs pos="100000">
                      <a:srgbClr val="4862AB"/>
                    </a:gs>
                  </a:gsLst>
                  <a:lin ang="10800000" scaled="0"/>
                </a:gradFill>
                <a:latin typeface="Nexa Text Extra Bold" pitchFamily="2" charset="77"/>
                <a:cs typeface="Tahoma"/>
              </a:rPr>
              <a:t>Rennes</a:t>
            </a:r>
            <a:endParaRPr sz="900" b="1" dirty="0">
              <a:gradFill>
                <a:gsLst>
                  <a:gs pos="0">
                    <a:srgbClr val="87EFFF"/>
                  </a:gs>
                  <a:gs pos="100000">
                    <a:srgbClr val="4862AB"/>
                  </a:gs>
                </a:gsLst>
                <a:lin ang="10800000" scaled="0"/>
              </a:gradFill>
              <a:latin typeface="Nexa Text Extra Bold" pitchFamily="2" charset="77"/>
              <a:cs typeface="Tahoma"/>
            </a:endParaRPr>
          </a:p>
          <a:p>
            <a:pPr marL="12700">
              <a:lnSpc>
                <a:spcPct val="100000"/>
              </a:lnSpc>
              <a:spcBef>
                <a:spcPts val="180"/>
              </a:spcBef>
            </a:pPr>
            <a:r>
              <a:rPr sz="900" spc="-295" dirty="0">
                <a:solidFill>
                  <a:schemeClr val="bg1"/>
                </a:solidFill>
                <a:latin typeface="Nexa Text Book" pitchFamily="2" charset="77"/>
                <a:cs typeface="Tahoma"/>
              </a:rPr>
              <a:t>+</a:t>
            </a:r>
            <a:r>
              <a:rPr sz="900" spc="-60" dirty="0">
                <a:solidFill>
                  <a:schemeClr val="bg1"/>
                </a:solidFill>
                <a:latin typeface="Nexa Text Book" pitchFamily="2" charset="77"/>
                <a:cs typeface="Tahoma"/>
              </a:rPr>
              <a:t> </a:t>
            </a:r>
            <a:r>
              <a:rPr sz="900" spc="-55" dirty="0">
                <a:solidFill>
                  <a:schemeClr val="bg1"/>
                </a:solidFill>
                <a:latin typeface="Nexa Text Book" pitchFamily="2" charset="77"/>
                <a:cs typeface="Tahoma"/>
              </a:rPr>
              <a:t>33</a:t>
            </a:r>
            <a:r>
              <a:rPr sz="900" spc="-60" dirty="0">
                <a:solidFill>
                  <a:schemeClr val="bg1"/>
                </a:solidFill>
                <a:latin typeface="Nexa Text Book" pitchFamily="2" charset="77"/>
                <a:cs typeface="Tahoma"/>
              </a:rPr>
              <a:t> </a:t>
            </a:r>
            <a:r>
              <a:rPr sz="900" spc="-75" dirty="0">
                <a:solidFill>
                  <a:schemeClr val="bg1"/>
                </a:solidFill>
                <a:latin typeface="Nexa Text Book" pitchFamily="2" charset="77"/>
                <a:cs typeface="Tahoma"/>
              </a:rPr>
              <a:t>(0</a:t>
            </a:r>
            <a:r>
              <a:rPr sz="900" spc="-35" dirty="0">
                <a:solidFill>
                  <a:schemeClr val="bg1"/>
                </a:solidFill>
                <a:latin typeface="Nexa Text Book" pitchFamily="2" charset="77"/>
                <a:cs typeface="Tahoma"/>
              </a:rPr>
              <a:t>)</a:t>
            </a:r>
            <a:r>
              <a:rPr sz="900" spc="-45" dirty="0">
                <a:solidFill>
                  <a:schemeClr val="bg1"/>
                </a:solidFill>
                <a:latin typeface="Nexa Text Book" pitchFamily="2" charset="77"/>
                <a:cs typeface="Tahoma"/>
              </a:rPr>
              <a:t>2</a:t>
            </a:r>
            <a:r>
              <a:rPr sz="900" spc="-60" dirty="0">
                <a:solidFill>
                  <a:schemeClr val="bg1"/>
                </a:solidFill>
                <a:latin typeface="Nexa Text Book" pitchFamily="2" charset="77"/>
                <a:cs typeface="Tahoma"/>
              </a:rPr>
              <a:t> </a:t>
            </a:r>
            <a:r>
              <a:rPr sz="900" spc="-10" dirty="0">
                <a:solidFill>
                  <a:schemeClr val="bg1"/>
                </a:solidFill>
                <a:latin typeface="Nexa Text Book" pitchFamily="2" charset="77"/>
                <a:cs typeface="Tahoma"/>
              </a:rPr>
              <a:t>85</a:t>
            </a:r>
            <a:r>
              <a:rPr sz="900" spc="-60" dirty="0">
                <a:solidFill>
                  <a:schemeClr val="bg1"/>
                </a:solidFill>
                <a:latin typeface="Nexa Text Book" pitchFamily="2" charset="77"/>
                <a:cs typeface="Tahoma"/>
              </a:rPr>
              <a:t> </a:t>
            </a:r>
            <a:r>
              <a:rPr sz="900" spc="-40" dirty="0">
                <a:solidFill>
                  <a:schemeClr val="bg1"/>
                </a:solidFill>
                <a:latin typeface="Nexa Text Book" pitchFamily="2" charset="77"/>
                <a:cs typeface="Tahoma"/>
              </a:rPr>
              <a:t>52</a:t>
            </a:r>
            <a:r>
              <a:rPr sz="900" spc="-60" dirty="0">
                <a:solidFill>
                  <a:schemeClr val="bg1"/>
                </a:solidFill>
                <a:latin typeface="Nexa Text Book" pitchFamily="2" charset="77"/>
                <a:cs typeface="Tahoma"/>
              </a:rPr>
              <a:t> </a:t>
            </a:r>
            <a:r>
              <a:rPr sz="900" spc="-15" dirty="0">
                <a:solidFill>
                  <a:schemeClr val="bg1"/>
                </a:solidFill>
                <a:latin typeface="Nexa Text Book" pitchFamily="2" charset="77"/>
                <a:cs typeface="Tahoma"/>
              </a:rPr>
              <a:t>45</a:t>
            </a:r>
            <a:r>
              <a:rPr sz="900" spc="-60" dirty="0">
                <a:solidFill>
                  <a:schemeClr val="bg1"/>
                </a:solidFill>
                <a:latin typeface="Nexa Text Book" pitchFamily="2" charset="77"/>
                <a:cs typeface="Tahoma"/>
              </a:rPr>
              <a:t> </a:t>
            </a:r>
            <a:r>
              <a:rPr sz="900" spc="25" dirty="0">
                <a:solidFill>
                  <a:schemeClr val="bg1"/>
                </a:solidFill>
                <a:latin typeface="Nexa Text Book" pitchFamily="2" charset="77"/>
                <a:cs typeface="Tahoma"/>
              </a:rPr>
              <a:t>05</a:t>
            </a:r>
            <a:endParaRPr sz="900" dirty="0">
              <a:solidFill>
                <a:schemeClr val="bg1"/>
              </a:solidFill>
              <a:latin typeface="Nexa Text Book" pitchFamily="2" charset="77"/>
              <a:cs typeface="Tahoma"/>
            </a:endParaRPr>
          </a:p>
          <a:p>
            <a:pPr marL="12700">
              <a:lnSpc>
                <a:spcPct val="100000"/>
              </a:lnSpc>
              <a:spcBef>
                <a:spcPts val="690"/>
              </a:spcBef>
            </a:pPr>
            <a:r>
              <a:rPr sz="900" b="1" spc="-20" dirty="0">
                <a:gradFill>
                  <a:gsLst>
                    <a:gs pos="0">
                      <a:srgbClr val="87EFFF"/>
                    </a:gs>
                    <a:gs pos="100000">
                      <a:srgbClr val="4862AB"/>
                    </a:gs>
                  </a:gsLst>
                  <a:lin ang="10800000" scaled="0"/>
                </a:gradFill>
                <a:latin typeface="Nexa Text Extra Bold" pitchFamily="2" charset="77"/>
                <a:cs typeface="Tahoma"/>
              </a:rPr>
              <a:t>Brest</a:t>
            </a:r>
            <a:endParaRPr sz="900" b="1" dirty="0">
              <a:gradFill>
                <a:gsLst>
                  <a:gs pos="0">
                    <a:srgbClr val="87EFFF"/>
                  </a:gs>
                  <a:gs pos="100000">
                    <a:srgbClr val="4862AB"/>
                  </a:gs>
                </a:gsLst>
                <a:lin ang="10800000" scaled="0"/>
              </a:gradFill>
              <a:latin typeface="Nexa Text Extra Bold" pitchFamily="2" charset="77"/>
              <a:cs typeface="Tahoma"/>
            </a:endParaRPr>
          </a:p>
          <a:p>
            <a:pPr marL="12700">
              <a:lnSpc>
                <a:spcPct val="100000"/>
              </a:lnSpc>
              <a:spcBef>
                <a:spcPts val="180"/>
              </a:spcBef>
            </a:pPr>
            <a:r>
              <a:rPr sz="900" spc="-295" dirty="0">
                <a:solidFill>
                  <a:schemeClr val="bg1"/>
                </a:solidFill>
                <a:latin typeface="Nexa Text Book" pitchFamily="2" charset="77"/>
                <a:cs typeface="Tahoma"/>
              </a:rPr>
              <a:t>+</a:t>
            </a:r>
            <a:r>
              <a:rPr sz="900" spc="-60" dirty="0">
                <a:solidFill>
                  <a:schemeClr val="bg1"/>
                </a:solidFill>
                <a:latin typeface="Nexa Text Book" pitchFamily="2" charset="77"/>
                <a:cs typeface="Tahoma"/>
              </a:rPr>
              <a:t> </a:t>
            </a:r>
            <a:r>
              <a:rPr sz="900" spc="-55" dirty="0">
                <a:solidFill>
                  <a:schemeClr val="bg1"/>
                </a:solidFill>
                <a:latin typeface="Nexa Text Book" pitchFamily="2" charset="77"/>
                <a:cs typeface="Tahoma"/>
              </a:rPr>
              <a:t>33</a:t>
            </a:r>
            <a:r>
              <a:rPr sz="900" spc="-60" dirty="0">
                <a:solidFill>
                  <a:schemeClr val="bg1"/>
                </a:solidFill>
                <a:latin typeface="Nexa Text Book" pitchFamily="2" charset="77"/>
                <a:cs typeface="Tahoma"/>
              </a:rPr>
              <a:t> </a:t>
            </a:r>
            <a:r>
              <a:rPr sz="900" spc="-75" dirty="0">
                <a:solidFill>
                  <a:schemeClr val="bg1"/>
                </a:solidFill>
                <a:latin typeface="Nexa Text Book" pitchFamily="2" charset="77"/>
                <a:cs typeface="Tahoma"/>
              </a:rPr>
              <a:t>(0</a:t>
            </a:r>
            <a:r>
              <a:rPr sz="900" spc="-35" dirty="0">
                <a:solidFill>
                  <a:schemeClr val="bg1"/>
                </a:solidFill>
                <a:latin typeface="Nexa Text Book" pitchFamily="2" charset="77"/>
                <a:cs typeface="Tahoma"/>
              </a:rPr>
              <a:t>)</a:t>
            </a:r>
            <a:r>
              <a:rPr sz="900" spc="-45" dirty="0">
                <a:solidFill>
                  <a:schemeClr val="bg1"/>
                </a:solidFill>
                <a:latin typeface="Nexa Text Book" pitchFamily="2" charset="77"/>
                <a:cs typeface="Tahoma"/>
              </a:rPr>
              <a:t>2</a:t>
            </a:r>
            <a:r>
              <a:rPr sz="900" spc="-60" dirty="0">
                <a:solidFill>
                  <a:schemeClr val="bg1"/>
                </a:solidFill>
                <a:latin typeface="Nexa Text Book" pitchFamily="2" charset="77"/>
                <a:cs typeface="Tahoma"/>
              </a:rPr>
              <a:t> </a:t>
            </a:r>
            <a:r>
              <a:rPr sz="900" spc="-10" dirty="0">
                <a:solidFill>
                  <a:schemeClr val="bg1"/>
                </a:solidFill>
                <a:latin typeface="Nexa Text Book" pitchFamily="2" charset="77"/>
                <a:cs typeface="Tahoma"/>
              </a:rPr>
              <a:t>85</a:t>
            </a:r>
            <a:r>
              <a:rPr sz="900" spc="-60" dirty="0">
                <a:solidFill>
                  <a:schemeClr val="bg1"/>
                </a:solidFill>
                <a:latin typeface="Nexa Text Book" pitchFamily="2" charset="77"/>
                <a:cs typeface="Tahoma"/>
              </a:rPr>
              <a:t> </a:t>
            </a:r>
            <a:r>
              <a:rPr sz="900" spc="-40" dirty="0">
                <a:solidFill>
                  <a:schemeClr val="bg1"/>
                </a:solidFill>
                <a:latin typeface="Nexa Text Book" pitchFamily="2" charset="77"/>
                <a:cs typeface="Tahoma"/>
              </a:rPr>
              <a:t>52</a:t>
            </a:r>
            <a:r>
              <a:rPr sz="900" spc="-60" dirty="0">
                <a:solidFill>
                  <a:schemeClr val="bg1"/>
                </a:solidFill>
                <a:latin typeface="Nexa Text Book" pitchFamily="2" charset="77"/>
                <a:cs typeface="Tahoma"/>
              </a:rPr>
              <a:t> </a:t>
            </a:r>
            <a:r>
              <a:rPr sz="900" spc="-15" dirty="0">
                <a:solidFill>
                  <a:schemeClr val="bg1"/>
                </a:solidFill>
                <a:latin typeface="Nexa Text Book" pitchFamily="2" charset="77"/>
                <a:cs typeface="Tahoma"/>
              </a:rPr>
              <a:t>45</a:t>
            </a:r>
            <a:r>
              <a:rPr sz="900" spc="-60" dirty="0">
                <a:solidFill>
                  <a:schemeClr val="bg1"/>
                </a:solidFill>
                <a:latin typeface="Nexa Text Book" pitchFamily="2" charset="77"/>
                <a:cs typeface="Tahoma"/>
              </a:rPr>
              <a:t> </a:t>
            </a:r>
            <a:r>
              <a:rPr sz="900" spc="25" dirty="0">
                <a:solidFill>
                  <a:schemeClr val="bg1"/>
                </a:solidFill>
                <a:latin typeface="Nexa Text Book" pitchFamily="2" charset="77"/>
                <a:cs typeface="Tahoma"/>
              </a:rPr>
              <a:t>05</a:t>
            </a:r>
            <a:endParaRPr sz="900" dirty="0">
              <a:solidFill>
                <a:schemeClr val="bg1"/>
              </a:solidFill>
              <a:latin typeface="Nexa Text Book" pitchFamily="2" charset="77"/>
              <a:cs typeface="Tahoma"/>
            </a:endParaRPr>
          </a:p>
        </p:txBody>
      </p:sp>
      <p:sp>
        <p:nvSpPr>
          <p:cNvPr id="13" name="object 11">
            <a:extLst>
              <a:ext uri="{FF2B5EF4-FFF2-40B4-BE49-F238E27FC236}">
                <a16:creationId xmlns:a16="http://schemas.microsoft.com/office/drawing/2014/main" id="{0300C570-695E-D2E5-ECE2-722BFD79C589}"/>
              </a:ext>
            </a:extLst>
          </p:cNvPr>
          <p:cNvSpPr txBox="1"/>
          <p:nvPr/>
        </p:nvSpPr>
        <p:spPr>
          <a:xfrm>
            <a:off x="6875270" y="5791172"/>
            <a:ext cx="1418590" cy="166712"/>
          </a:xfrm>
          <a:prstGeom prst="rect">
            <a:avLst/>
          </a:prstGeom>
        </p:spPr>
        <p:txBody>
          <a:bodyPr vert="horz" wrap="square" lIns="0" tIns="12700" rIns="0" bIns="0" rtlCol="0">
            <a:spAutoFit/>
          </a:bodyPr>
          <a:lstStyle/>
          <a:p>
            <a:pPr marL="12700">
              <a:lnSpc>
                <a:spcPct val="100000"/>
              </a:lnSpc>
              <a:spcBef>
                <a:spcPts val="100"/>
              </a:spcBef>
            </a:pPr>
            <a:r>
              <a:rPr sz="1000" b="1" spc="-5" dirty="0">
                <a:solidFill>
                  <a:schemeClr val="bg1"/>
                </a:solidFill>
                <a:latin typeface="Nexa Text Black" pitchFamily="2" charset="77"/>
                <a:cs typeface="Verdana"/>
              </a:rPr>
              <a:t>R</a:t>
            </a:r>
            <a:r>
              <a:rPr sz="1000" b="1" spc="-10" dirty="0">
                <a:solidFill>
                  <a:schemeClr val="bg1"/>
                </a:solidFill>
                <a:latin typeface="Nexa Text Black" pitchFamily="2" charset="77"/>
                <a:cs typeface="Verdana"/>
              </a:rPr>
              <a:t>É</a:t>
            </a:r>
            <a:r>
              <a:rPr sz="1000" b="1" spc="-30" dirty="0">
                <a:solidFill>
                  <a:schemeClr val="bg1"/>
                </a:solidFill>
                <a:latin typeface="Nexa Text Black" pitchFamily="2" charset="77"/>
                <a:cs typeface="Verdana"/>
              </a:rPr>
              <a:t>GION</a:t>
            </a:r>
            <a:r>
              <a:rPr sz="1000" b="1" spc="-105" dirty="0">
                <a:solidFill>
                  <a:schemeClr val="bg1"/>
                </a:solidFill>
                <a:latin typeface="Nexa Text Black" pitchFamily="2" charset="77"/>
                <a:cs typeface="Verdana"/>
              </a:rPr>
              <a:t> </a:t>
            </a:r>
            <a:r>
              <a:rPr sz="1000" b="1" spc="-25" dirty="0">
                <a:solidFill>
                  <a:schemeClr val="bg1"/>
                </a:solidFill>
                <a:latin typeface="Nexa Text Black" pitchFamily="2" charset="77"/>
                <a:cs typeface="Verdana"/>
              </a:rPr>
              <a:t>SUD</a:t>
            </a:r>
            <a:r>
              <a:rPr sz="1000" b="1" spc="-125" dirty="0">
                <a:solidFill>
                  <a:schemeClr val="bg1"/>
                </a:solidFill>
                <a:latin typeface="Nexa Text Black" pitchFamily="2" charset="77"/>
                <a:cs typeface="Verdana"/>
              </a:rPr>
              <a:t> </a:t>
            </a:r>
            <a:r>
              <a:rPr sz="1000" b="1" spc="20" dirty="0">
                <a:solidFill>
                  <a:schemeClr val="bg1"/>
                </a:solidFill>
                <a:latin typeface="Nexa Text Black" pitchFamily="2" charset="77"/>
                <a:cs typeface="Verdana"/>
              </a:rPr>
              <a:t>OU</a:t>
            </a:r>
            <a:r>
              <a:rPr sz="1000" b="1" spc="5" dirty="0">
                <a:solidFill>
                  <a:schemeClr val="bg1"/>
                </a:solidFill>
                <a:latin typeface="Nexa Text Black" pitchFamily="2" charset="77"/>
                <a:cs typeface="Verdana"/>
              </a:rPr>
              <a:t>E</a:t>
            </a:r>
            <a:r>
              <a:rPr sz="1000" b="1" spc="-80" dirty="0">
                <a:solidFill>
                  <a:schemeClr val="bg1"/>
                </a:solidFill>
                <a:latin typeface="Nexa Text Black" pitchFamily="2" charset="77"/>
                <a:cs typeface="Verdana"/>
              </a:rPr>
              <a:t>S</a:t>
            </a:r>
            <a:r>
              <a:rPr sz="1000" b="1" spc="-30" dirty="0">
                <a:solidFill>
                  <a:schemeClr val="bg1"/>
                </a:solidFill>
                <a:latin typeface="Nexa Text Black" pitchFamily="2" charset="77"/>
                <a:cs typeface="Verdana"/>
              </a:rPr>
              <a:t>T</a:t>
            </a:r>
            <a:endParaRPr sz="1000" b="1" dirty="0">
              <a:solidFill>
                <a:schemeClr val="bg1"/>
              </a:solidFill>
              <a:latin typeface="Nexa Text Black" pitchFamily="2" charset="77"/>
              <a:cs typeface="Verdana"/>
            </a:endParaRPr>
          </a:p>
        </p:txBody>
      </p:sp>
      <p:sp>
        <p:nvSpPr>
          <p:cNvPr id="15" name="object 12">
            <a:extLst>
              <a:ext uri="{FF2B5EF4-FFF2-40B4-BE49-F238E27FC236}">
                <a16:creationId xmlns:a16="http://schemas.microsoft.com/office/drawing/2014/main" id="{353568D7-5B6A-B611-C7D5-600BE2C95C41}"/>
              </a:ext>
            </a:extLst>
          </p:cNvPr>
          <p:cNvSpPr txBox="1"/>
          <p:nvPr/>
        </p:nvSpPr>
        <p:spPr>
          <a:xfrm>
            <a:off x="6875270" y="6001317"/>
            <a:ext cx="1437005" cy="730969"/>
          </a:xfrm>
          <a:prstGeom prst="rect">
            <a:avLst/>
          </a:prstGeom>
        </p:spPr>
        <p:txBody>
          <a:bodyPr vert="horz" wrap="square" lIns="0" tIns="35560" rIns="0" bIns="0" rtlCol="0">
            <a:spAutoFit/>
          </a:bodyPr>
          <a:lstStyle/>
          <a:p>
            <a:pPr marL="12700">
              <a:lnSpc>
                <a:spcPct val="100000"/>
              </a:lnSpc>
              <a:spcBef>
                <a:spcPts val="280"/>
              </a:spcBef>
            </a:pPr>
            <a:r>
              <a:rPr sz="900" b="1" spc="-30" dirty="0">
                <a:gradFill>
                  <a:gsLst>
                    <a:gs pos="0">
                      <a:srgbClr val="87EFFF"/>
                    </a:gs>
                    <a:gs pos="100000">
                      <a:srgbClr val="4862AB"/>
                    </a:gs>
                  </a:gsLst>
                  <a:lin ang="10800000" scaled="0"/>
                </a:gradFill>
                <a:latin typeface="Nexa Text Extra Bold" pitchFamily="2" charset="77"/>
                <a:cs typeface="Tahoma"/>
              </a:rPr>
              <a:t>Bordeaux</a:t>
            </a:r>
            <a:endParaRPr sz="900" b="1" dirty="0">
              <a:gradFill>
                <a:gsLst>
                  <a:gs pos="0">
                    <a:srgbClr val="87EFFF"/>
                  </a:gs>
                  <a:gs pos="100000">
                    <a:srgbClr val="4862AB"/>
                  </a:gs>
                </a:gsLst>
                <a:lin ang="10800000" scaled="0"/>
              </a:gradFill>
              <a:latin typeface="Nexa Text Extra Bold" pitchFamily="2" charset="77"/>
              <a:cs typeface="Tahoma"/>
            </a:endParaRPr>
          </a:p>
          <a:p>
            <a:pPr marL="12700">
              <a:lnSpc>
                <a:spcPct val="100000"/>
              </a:lnSpc>
              <a:spcBef>
                <a:spcPts val="180"/>
              </a:spcBef>
            </a:pPr>
            <a:r>
              <a:rPr sz="900" spc="-295" dirty="0">
                <a:solidFill>
                  <a:schemeClr val="bg1"/>
                </a:solidFill>
                <a:latin typeface="Nexa Text Book" pitchFamily="2" charset="77"/>
                <a:cs typeface="Tahoma"/>
              </a:rPr>
              <a:t>+</a:t>
            </a:r>
            <a:r>
              <a:rPr sz="900" spc="-60" dirty="0">
                <a:solidFill>
                  <a:schemeClr val="bg1"/>
                </a:solidFill>
                <a:latin typeface="Nexa Text Book" pitchFamily="2" charset="77"/>
                <a:cs typeface="Tahoma"/>
              </a:rPr>
              <a:t> </a:t>
            </a:r>
            <a:r>
              <a:rPr sz="900" spc="-55" dirty="0">
                <a:solidFill>
                  <a:schemeClr val="bg1"/>
                </a:solidFill>
                <a:latin typeface="Nexa Text Book" pitchFamily="2" charset="77"/>
                <a:cs typeface="Tahoma"/>
              </a:rPr>
              <a:t>33</a:t>
            </a:r>
            <a:r>
              <a:rPr sz="900" spc="-60" dirty="0">
                <a:solidFill>
                  <a:schemeClr val="bg1"/>
                </a:solidFill>
                <a:latin typeface="Nexa Text Book" pitchFamily="2" charset="77"/>
                <a:cs typeface="Tahoma"/>
              </a:rPr>
              <a:t> </a:t>
            </a:r>
            <a:r>
              <a:rPr sz="900" spc="-75" dirty="0">
                <a:solidFill>
                  <a:schemeClr val="bg1"/>
                </a:solidFill>
                <a:latin typeface="Nexa Text Book" pitchFamily="2" charset="77"/>
                <a:cs typeface="Tahoma"/>
              </a:rPr>
              <a:t>(0</a:t>
            </a:r>
            <a:r>
              <a:rPr sz="900" spc="-35" dirty="0">
                <a:solidFill>
                  <a:schemeClr val="bg1"/>
                </a:solidFill>
                <a:latin typeface="Nexa Text Book" pitchFamily="2" charset="77"/>
                <a:cs typeface="Tahoma"/>
              </a:rPr>
              <a:t>)5</a:t>
            </a:r>
            <a:r>
              <a:rPr sz="900" spc="-60" dirty="0">
                <a:solidFill>
                  <a:schemeClr val="bg1"/>
                </a:solidFill>
                <a:latin typeface="Nexa Text Book" pitchFamily="2" charset="77"/>
                <a:cs typeface="Tahoma"/>
              </a:rPr>
              <a:t> </a:t>
            </a:r>
            <a:r>
              <a:rPr sz="900" spc="-45" dirty="0">
                <a:solidFill>
                  <a:schemeClr val="bg1"/>
                </a:solidFill>
                <a:latin typeface="Nexa Text Book" pitchFamily="2" charset="77"/>
                <a:cs typeface="Tahoma"/>
              </a:rPr>
              <a:t>35</a:t>
            </a:r>
            <a:r>
              <a:rPr sz="900" spc="-60" dirty="0">
                <a:solidFill>
                  <a:schemeClr val="bg1"/>
                </a:solidFill>
                <a:latin typeface="Nexa Text Book" pitchFamily="2" charset="77"/>
                <a:cs typeface="Tahoma"/>
              </a:rPr>
              <a:t> </a:t>
            </a:r>
            <a:r>
              <a:rPr sz="900" spc="-15" dirty="0">
                <a:solidFill>
                  <a:schemeClr val="bg1"/>
                </a:solidFill>
                <a:latin typeface="Nexa Text Book" pitchFamily="2" charset="77"/>
                <a:cs typeface="Tahoma"/>
              </a:rPr>
              <a:t>54</a:t>
            </a:r>
            <a:r>
              <a:rPr sz="900" spc="-60" dirty="0">
                <a:solidFill>
                  <a:schemeClr val="bg1"/>
                </a:solidFill>
                <a:latin typeface="Nexa Text Book" pitchFamily="2" charset="77"/>
                <a:cs typeface="Tahoma"/>
              </a:rPr>
              <a:t> </a:t>
            </a:r>
            <a:r>
              <a:rPr sz="900" spc="15" dirty="0">
                <a:solidFill>
                  <a:schemeClr val="bg1"/>
                </a:solidFill>
                <a:latin typeface="Nexa Text Book" pitchFamily="2" charset="77"/>
                <a:cs typeface="Tahoma"/>
              </a:rPr>
              <a:t>68</a:t>
            </a:r>
            <a:r>
              <a:rPr sz="900" spc="-60" dirty="0">
                <a:solidFill>
                  <a:schemeClr val="bg1"/>
                </a:solidFill>
                <a:latin typeface="Nexa Text Book" pitchFamily="2" charset="77"/>
                <a:cs typeface="Tahoma"/>
              </a:rPr>
              <a:t> </a:t>
            </a:r>
            <a:r>
              <a:rPr sz="900" spc="-50" dirty="0">
                <a:solidFill>
                  <a:schemeClr val="bg1"/>
                </a:solidFill>
                <a:latin typeface="Nexa Text Book" pitchFamily="2" charset="77"/>
                <a:cs typeface="Tahoma"/>
              </a:rPr>
              <a:t>32</a:t>
            </a:r>
            <a:endParaRPr sz="900" dirty="0">
              <a:solidFill>
                <a:schemeClr val="bg1"/>
              </a:solidFill>
              <a:latin typeface="Nexa Text Book" pitchFamily="2" charset="77"/>
              <a:cs typeface="Tahoma"/>
            </a:endParaRPr>
          </a:p>
          <a:p>
            <a:pPr marL="12700">
              <a:lnSpc>
                <a:spcPct val="100000"/>
              </a:lnSpc>
              <a:spcBef>
                <a:spcPts val="685"/>
              </a:spcBef>
            </a:pPr>
            <a:r>
              <a:rPr sz="900" b="1" spc="-30" dirty="0">
                <a:gradFill>
                  <a:gsLst>
                    <a:gs pos="0">
                      <a:srgbClr val="87EFFF"/>
                    </a:gs>
                    <a:gs pos="100000">
                      <a:srgbClr val="4862AB"/>
                    </a:gs>
                  </a:gsLst>
                  <a:lin ang="10800000" scaled="0"/>
                </a:gradFill>
                <a:latin typeface="Nexa Text Extra Bold" pitchFamily="2" charset="77"/>
                <a:cs typeface="Tahoma"/>
              </a:rPr>
              <a:t>Toulouse</a:t>
            </a:r>
            <a:endParaRPr sz="900" b="1" dirty="0">
              <a:gradFill>
                <a:gsLst>
                  <a:gs pos="0">
                    <a:srgbClr val="87EFFF"/>
                  </a:gs>
                  <a:gs pos="100000">
                    <a:srgbClr val="4862AB"/>
                  </a:gs>
                </a:gsLst>
                <a:lin ang="10800000" scaled="0"/>
              </a:gradFill>
              <a:latin typeface="Nexa Text Extra Bold" pitchFamily="2" charset="77"/>
              <a:cs typeface="Tahoma"/>
            </a:endParaRPr>
          </a:p>
          <a:p>
            <a:pPr marL="12700">
              <a:lnSpc>
                <a:spcPct val="100000"/>
              </a:lnSpc>
              <a:spcBef>
                <a:spcPts val="180"/>
              </a:spcBef>
            </a:pPr>
            <a:r>
              <a:rPr sz="900" spc="-295" dirty="0">
                <a:solidFill>
                  <a:schemeClr val="bg1"/>
                </a:solidFill>
                <a:latin typeface="Nexa Text Book" pitchFamily="2" charset="77"/>
                <a:cs typeface="Tahoma"/>
              </a:rPr>
              <a:t>+</a:t>
            </a:r>
            <a:r>
              <a:rPr sz="900" spc="-60" dirty="0">
                <a:solidFill>
                  <a:schemeClr val="bg1"/>
                </a:solidFill>
                <a:latin typeface="Nexa Text Book" pitchFamily="2" charset="77"/>
                <a:cs typeface="Tahoma"/>
              </a:rPr>
              <a:t> </a:t>
            </a:r>
            <a:r>
              <a:rPr sz="900" spc="-55" dirty="0">
                <a:solidFill>
                  <a:schemeClr val="bg1"/>
                </a:solidFill>
                <a:latin typeface="Nexa Text Book" pitchFamily="2" charset="77"/>
                <a:cs typeface="Tahoma"/>
              </a:rPr>
              <a:t>33</a:t>
            </a:r>
            <a:r>
              <a:rPr sz="900" spc="-60" dirty="0">
                <a:solidFill>
                  <a:schemeClr val="bg1"/>
                </a:solidFill>
                <a:latin typeface="Nexa Text Book" pitchFamily="2" charset="77"/>
                <a:cs typeface="Tahoma"/>
              </a:rPr>
              <a:t> </a:t>
            </a:r>
            <a:r>
              <a:rPr sz="900" spc="-75" dirty="0">
                <a:solidFill>
                  <a:schemeClr val="bg1"/>
                </a:solidFill>
                <a:latin typeface="Nexa Text Book" pitchFamily="2" charset="77"/>
                <a:cs typeface="Tahoma"/>
              </a:rPr>
              <a:t>(0</a:t>
            </a:r>
            <a:r>
              <a:rPr sz="900" spc="-35" dirty="0">
                <a:solidFill>
                  <a:schemeClr val="bg1"/>
                </a:solidFill>
                <a:latin typeface="Nexa Text Book" pitchFamily="2" charset="77"/>
                <a:cs typeface="Tahoma"/>
              </a:rPr>
              <a:t>)5</a:t>
            </a:r>
            <a:r>
              <a:rPr sz="900" spc="-60" dirty="0">
                <a:solidFill>
                  <a:schemeClr val="bg1"/>
                </a:solidFill>
                <a:latin typeface="Nexa Text Book" pitchFamily="2" charset="77"/>
                <a:cs typeface="Tahoma"/>
              </a:rPr>
              <a:t> </a:t>
            </a:r>
            <a:r>
              <a:rPr sz="900" spc="-15" dirty="0">
                <a:solidFill>
                  <a:schemeClr val="bg1"/>
                </a:solidFill>
                <a:latin typeface="Nexa Text Book" pitchFamily="2" charset="77"/>
                <a:cs typeface="Tahoma"/>
              </a:rPr>
              <a:t>82</a:t>
            </a:r>
            <a:r>
              <a:rPr sz="900" spc="-60" dirty="0">
                <a:solidFill>
                  <a:schemeClr val="bg1"/>
                </a:solidFill>
                <a:latin typeface="Nexa Text Book" pitchFamily="2" charset="77"/>
                <a:cs typeface="Tahoma"/>
              </a:rPr>
              <a:t> </a:t>
            </a:r>
            <a:r>
              <a:rPr sz="900" spc="-15" dirty="0">
                <a:solidFill>
                  <a:schemeClr val="bg1"/>
                </a:solidFill>
                <a:latin typeface="Nexa Text Book" pitchFamily="2" charset="77"/>
                <a:cs typeface="Tahoma"/>
              </a:rPr>
              <a:t>95</a:t>
            </a:r>
            <a:r>
              <a:rPr sz="900" spc="-60" dirty="0">
                <a:solidFill>
                  <a:schemeClr val="bg1"/>
                </a:solidFill>
                <a:latin typeface="Nexa Text Book" pitchFamily="2" charset="77"/>
                <a:cs typeface="Tahoma"/>
              </a:rPr>
              <a:t> </a:t>
            </a:r>
            <a:r>
              <a:rPr sz="900" spc="-110" dirty="0">
                <a:solidFill>
                  <a:schemeClr val="bg1"/>
                </a:solidFill>
                <a:latin typeface="Nexa Text Book" pitchFamily="2" charset="77"/>
                <a:cs typeface="Tahoma"/>
              </a:rPr>
              <a:t>81</a:t>
            </a:r>
            <a:r>
              <a:rPr sz="900" spc="-60" dirty="0">
                <a:solidFill>
                  <a:schemeClr val="bg1"/>
                </a:solidFill>
                <a:latin typeface="Nexa Text Book" pitchFamily="2" charset="77"/>
                <a:cs typeface="Tahoma"/>
              </a:rPr>
              <a:t> </a:t>
            </a:r>
            <a:r>
              <a:rPr sz="900" spc="20" dirty="0">
                <a:solidFill>
                  <a:schemeClr val="bg1"/>
                </a:solidFill>
                <a:latin typeface="Nexa Text Book" pitchFamily="2" charset="77"/>
                <a:cs typeface="Tahoma"/>
              </a:rPr>
              <a:t>88</a:t>
            </a:r>
            <a:endParaRPr sz="900" dirty="0">
              <a:solidFill>
                <a:schemeClr val="bg1"/>
              </a:solidFill>
              <a:latin typeface="Nexa Text Book" pitchFamily="2" charset="77"/>
              <a:cs typeface="Tahoma"/>
            </a:endParaRPr>
          </a:p>
        </p:txBody>
      </p:sp>
      <p:sp>
        <p:nvSpPr>
          <p:cNvPr id="17" name="object 13">
            <a:extLst>
              <a:ext uri="{FF2B5EF4-FFF2-40B4-BE49-F238E27FC236}">
                <a16:creationId xmlns:a16="http://schemas.microsoft.com/office/drawing/2014/main" id="{A6FA1C07-E02F-6D52-FC44-3A4E5F9F4CCB}"/>
              </a:ext>
            </a:extLst>
          </p:cNvPr>
          <p:cNvSpPr txBox="1"/>
          <p:nvPr/>
        </p:nvSpPr>
        <p:spPr>
          <a:xfrm>
            <a:off x="8822600" y="5791172"/>
            <a:ext cx="1201420" cy="166712"/>
          </a:xfrm>
          <a:prstGeom prst="rect">
            <a:avLst/>
          </a:prstGeom>
        </p:spPr>
        <p:txBody>
          <a:bodyPr vert="horz" wrap="square" lIns="0" tIns="12700" rIns="0" bIns="0" rtlCol="0">
            <a:spAutoFit/>
          </a:bodyPr>
          <a:lstStyle/>
          <a:p>
            <a:pPr marL="12700">
              <a:lnSpc>
                <a:spcPct val="100000"/>
              </a:lnSpc>
              <a:spcBef>
                <a:spcPts val="100"/>
              </a:spcBef>
            </a:pPr>
            <a:r>
              <a:rPr sz="1000" b="1" spc="-5" dirty="0">
                <a:solidFill>
                  <a:schemeClr val="bg1"/>
                </a:solidFill>
                <a:latin typeface="Nexa Text Black" pitchFamily="2" charset="77"/>
                <a:cs typeface="Verdana"/>
              </a:rPr>
              <a:t>R</a:t>
            </a:r>
            <a:r>
              <a:rPr sz="1000" b="1" spc="-10" dirty="0">
                <a:solidFill>
                  <a:schemeClr val="bg1"/>
                </a:solidFill>
                <a:latin typeface="Nexa Text Black" pitchFamily="2" charset="77"/>
                <a:cs typeface="Verdana"/>
              </a:rPr>
              <a:t>É</a:t>
            </a:r>
            <a:r>
              <a:rPr sz="1000" b="1" spc="-30" dirty="0">
                <a:solidFill>
                  <a:schemeClr val="bg1"/>
                </a:solidFill>
                <a:latin typeface="Nexa Text Black" pitchFamily="2" charset="77"/>
                <a:cs typeface="Verdana"/>
              </a:rPr>
              <a:t>GION</a:t>
            </a:r>
            <a:r>
              <a:rPr sz="1000" b="1" spc="-105" dirty="0">
                <a:solidFill>
                  <a:schemeClr val="bg1"/>
                </a:solidFill>
                <a:latin typeface="Nexa Text Black" pitchFamily="2" charset="77"/>
                <a:cs typeface="Verdana"/>
              </a:rPr>
              <a:t> </a:t>
            </a:r>
            <a:r>
              <a:rPr sz="1000" b="1" spc="-25" dirty="0">
                <a:solidFill>
                  <a:schemeClr val="bg1"/>
                </a:solidFill>
                <a:latin typeface="Nexa Text Black" pitchFamily="2" charset="77"/>
                <a:cs typeface="Verdana"/>
              </a:rPr>
              <a:t>SUD</a:t>
            </a:r>
            <a:r>
              <a:rPr sz="1000" b="1" spc="-114" dirty="0">
                <a:solidFill>
                  <a:schemeClr val="bg1"/>
                </a:solidFill>
                <a:latin typeface="Nexa Text Black" pitchFamily="2" charset="77"/>
                <a:cs typeface="Verdana"/>
              </a:rPr>
              <a:t> </a:t>
            </a:r>
            <a:r>
              <a:rPr sz="1000" b="1" spc="-5" dirty="0">
                <a:solidFill>
                  <a:schemeClr val="bg1"/>
                </a:solidFill>
                <a:latin typeface="Nexa Text Black" pitchFamily="2" charset="77"/>
                <a:cs typeface="Verdana"/>
              </a:rPr>
              <a:t>E</a:t>
            </a:r>
            <a:r>
              <a:rPr sz="1000" b="1" spc="-80" dirty="0">
                <a:solidFill>
                  <a:schemeClr val="bg1"/>
                </a:solidFill>
                <a:latin typeface="Nexa Text Black" pitchFamily="2" charset="77"/>
                <a:cs typeface="Verdana"/>
              </a:rPr>
              <a:t>S</a:t>
            </a:r>
            <a:r>
              <a:rPr sz="1000" b="1" spc="-30" dirty="0">
                <a:solidFill>
                  <a:schemeClr val="bg1"/>
                </a:solidFill>
                <a:latin typeface="Nexa Text Black" pitchFamily="2" charset="77"/>
                <a:cs typeface="Verdana"/>
              </a:rPr>
              <a:t>T</a:t>
            </a:r>
            <a:endParaRPr sz="1000" b="1" dirty="0">
              <a:solidFill>
                <a:schemeClr val="bg1"/>
              </a:solidFill>
              <a:latin typeface="Nexa Text Black" pitchFamily="2" charset="77"/>
              <a:cs typeface="Verdana"/>
            </a:endParaRPr>
          </a:p>
        </p:txBody>
      </p:sp>
      <p:sp>
        <p:nvSpPr>
          <p:cNvPr id="19" name="object 14">
            <a:extLst>
              <a:ext uri="{FF2B5EF4-FFF2-40B4-BE49-F238E27FC236}">
                <a16:creationId xmlns:a16="http://schemas.microsoft.com/office/drawing/2014/main" id="{99B4FE14-C682-56CC-9951-57D474719714}"/>
              </a:ext>
            </a:extLst>
          </p:cNvPr>
          <p:cNvSpPr txBox="1"/>
          <p:nvPr/>
        </p:nvSpPr>
        <p:spPr>
          <a:xfrm>
            <a:off x="8822600" y="6001317"/>
            <a:ext cx="1372235" cy="1123384"/>
          </a:xfrm>
          <a:prstGeom prst="rect">
            <a:avLst/>
          </a:prstGeom>
        </p:spPr>
        <p:txBody>
          <a:bodyPr vert="horz" wrap="square" lIns="0" tIns="35560" rIns="0" bIns="0" rtlCol="0">
            <a:spAutoFit/>
          </a:bodyPr>
          <a:lstStyle/>
          <a:p>
            <a:pPr marL="12700">
              <a:lnSpc>
                <a:spcPct val="100000"/>
              </a:lnSpc>
              <a:spcBef>
                <a:spcPts val="280"/>
              </a:spcBef>
            </a:pPr>
            <a:r>
              <a:rPr sz="900" b="1" spc="-10" dirty="0">
                <a:gradFill>
                  <a:gsLst>
                    <a:gs pos="0">
                      <a:srgbClr val="87EFFF"/>
                    </a:gs>
                    <a:gs pos="100000">
                      <a:srgbClr val="4862AB"/>
                    </a:gs>
                  </a:gsLst>
                  <a:lin ang="10800000" scaled="0"/>
                </a:gradFill>
                <a:latin typeface="Nexa Text Extra Bold" pitchFamily="2" charset="77"/>
                <a:cs typeface="Tahoma"/>
              </a:rPr>
              <a:t>Aix</a:t>
            </a:r>
            <a:r>
              <a:rPr sz="900" b="1" spc="-60" dirty="0">
                <a:gradFill>
                  <a:gsLst>
                    <a:gs pos="0">
                      <a:srgbClr val="87EFFF"/>
                    </a:gs>
                    <a:gs pos="100000">
                      <a:srgbClr val="4862AB"/>
                    </a:gs>
                  </a:gsLst>
                  <a:lin ang="10800000" scaled="0"/>
                </a:gradFill>
                <a:latin typeface="Nexa Text Extra Bold" pitchFamily="2" charset="77"/>
                <a:cs typeface="Tahoma"/>
              </a:rPr>
              <a:t> </a:t>
            </a:r>
            <a:r>
              <a:rPr sz="900" b="1" spc="-30" dirty="0" err="1">
                <a:gradFill>
                  <a:gsLst>
                    <a:gs pos="0">
                      <a:srgbClr val="87EFFF"/>
                    </a:gs>
                    <a:gs pos="100000">
                      <a:srgbClr val="4862AB"/>
                    </a:gs>
                  </a:gsLst>
                  <a:lin ang="10800000" scaled="0"/>
                </a:gradFill>
                <a:latin typeface="Nexa Text Extra Bold" pitchFamily="2" charset="77"/>
                <a:cs typeface="Tahoma"/>
              </a:rPr>
              <a:t>en</a:t>
            </a:r>
            <a:r>
              <a:rPr sz="900" b="1" spc="-60" dirty="0">
                <a:gradFill>
                  <a:gsLst>
                    <a:gs pos="0">
                      <a:srgbClr val="87EFFF"/>
                    </a:gs>
                    <a:gs pos="100000">
                      <a:srgbClr val="4862AB"/>
                    </a:gs>
                  </a:gsLst>
                  <a:lin ang="10800000" scaled="0"/>
                </a:gradFill>
                <a:latin typeface="Nexa Text Extra Bold" pitchFamily="2" charset="77"/>
                <a:cs typeface="Tahoma"/>
              </a:rPr>
              <a:t> </a:t>
            </a:r>
            <a:r>
              <a:rPr sz="900" b="1" spc="5" dirty="0">
                <a:gradFill>
                  <a:gsLst>
                    <a:gs pos="0">
                      <a:srgbClr val="87EFFF"/>
                    </a:gs>
                    <a:gs pos="100000">
                      <a:srgbClr val="4862AB"/>
                    </a:gs>
                  </a:gsLst>
                  <a:lin ang="10800000" scaled="0"/>
                </a:gradFill>
                <a:latin typeface="Nexa Text Extra Bold" pitchFamily="2" charset="77"/>
                <a:cs typeface="Tahoma"/>
              </a:rPr>
              <a:t>P</a:t>
            </a:r>
            <a:r>
              <a:rPr sz="900" b="1" spc="-40" dirty="0">
                <a:gradFill>
                  <a:gsLst>
                    <a:gs pos="0">
                      <a:srgbClr val="87EFFF"/>
                    </a:gs>
                    <a:gs pos="100000">
                      <a:srgbClr val="4862AB"/>
                    </a:gs>
                  </a:gsLst>
                  <a:lin ang="10800000" scaled="0"/>
                </a:gradFill>
                <a:latin typeface="Nexa Text Extra Bold" pitchFamily="2" charset="77"/>
                <a:cs typeface="Tahoma"/>
              </a:rPr>
              <a:t>r</a:t>
            </a:r>
            <a:r>
              <a:rPr sz="900" b="1" spc="-45" dirty="0">
                <a:gradFill>
                  <a:gsLst>
                    <a:gs pos="0">
                      <a:srgbClr val="87EFFF"/>
                    </a:gs>
                    <a:gs pos="100000">
                      <a:srgbClr val="4862AB"/>
                    </a:gs>
                  </a:gsLst>
                  <a:lin ang="10800000" scaled="0"/>
                </a:gradFill>
                <a:latin typeface="Nexa Text Extra Bold" pitchFamily="2" charset="77"/>
                <a:cs typeface="Tahoma"/>
              </a:rPr>
              <a:t>o</a:t>
            </a:r>
            <a:r>
              <a:rPr sz="900" b="1" spc="-40" dirty="0">
                <a:gradFill>
                  <a:gsLst>
                    <a:gs pos="0">
                      <a:srgbClr val="87EFFF"/>
                    </a:gs>
                    <a:gs pos="100000">
                      <a:srgbClr val="4862AB"/>
                    </a:gs>
                  </a:gsLst>
                  <a:lin ang="10800000" scaled="0"/>
                </a:gradFill>
                <a:latin typeface="Nexa Text Extra Bold" pitchFamily="2" charset="77"/>
                <a:cs typeface="Tahoma"/>
              </a:rPr>
              <a:t>v</a:t>
            </a:r>
            <a:r>
              <a:rPr sz="900" b="1" spc="-30" dirty="0">
                <a:gradFill>
                  <a:gsLst>
                    <a:gs pos="0">
                      <a:srgbClr val="87EFFF"/>
                    </a:gs>
                    <a:gs pos="100000">
                      <a:srgbClr val="4862AB"/>
                    </a:gs>
                  </a:gsLst>
                  <a:lin ang="10800000" scaled="0"/>
                </a:gradFill>
                <a:latin typeface="Nexa Text Extra Bold" pitchFamily="2" charset="77"/>
                <a:cs typeface="Tahoma"/>
              </a:rPr>
              <a:t>en</a:t>
            </a:r>
            <a:r>
              <a:rPr sz="900" b="1" spc="-45" dirty="0">
                <a:gradFill>
                  <a:gsLst>
                    <a:gs pos="0">
                      <a:srgbClr val="87EFFF"/>
                    </a:gs>
                    <a:gs pos="100000">
                      <a:srgbClr val="4862AB"/>
                    </a:gs>
                  </a:gsLst>
                  <a:lin ang="10800000" scaled="0"/>
                </a:gradFill>
                <a:latin typeface="Nexa Text Extra Bold" pitchFamily="2" charset="77"/>
                <a:cs typeface="Tahoma"/>
              </a:rPr>
              <a:t>c</a:t>
            </a:r>
            <a:r>
              <a:rPr sz="900" b="1" spc="-35" dirty="0">
                <a:gradFill>
                  <a:gsLst>
                    <a:gs pos="0">
                      <a:srgbClr val="87EFFF"/>
                    </a:gs>
                    <a:gs pos="100000">
                      <a:srgbClr val="4862AB"/>
                    </a:gs>
                  </a:gsLst>
                  <a:lin ang="10800000" scaled="0"/>
                </a:gradFill>
                <a:latin typeface="Nexa Text Extra Bold" pitchFamily="2" charset="77"/>
                <a:cs typeface="Tahoma"/>
              </a:rPr>
              <a:t>e</a:t>
            </a:r>
            <a:endParaRPr sz="900" b="1" dirty="0">
              <a:gradFill>
                <a:gsLst>
                  <a:gs pos="0">
                    <a:srgbClr val="87EFFF"/>
                  </a:gs>
                  <a:gs pos="100000">
                    <a:srgbClr val="4862AB"/>
                  </a:gs>
                </a:gsLst>
                <a:lin ang="10800000" scaled="0"/>
              </a:gradFill>
              <a:latin typeface="Nexa Text Extra Bold" pitchFamily="2" charset="77"/>
              <a:cs typeface="Tahoma"/>
            </a:endParaRPr>
          </a:p>
          <a:p>
            <a:pPr marL="12700">
              <a:lnSpc>
                <a:spcPct val="100000"/>
              </a:lnSpc>
              <a:spcBef>
                <a:spcPts val="180"/>
              </a:spcBef>
            </a:pPr>
            <a:r>
              <a:rPr sz="900" spc="-295" dirty="0">
                <a:solidFill>
                  <a:schemeClr val="bg1"/>
                </a:solidFill>
                <a:latin typeface="Nexa Text Book" pitchFamily="2" charset="77"/>
                <a:cs typeface="Tahoma"/>
              </a:rPr>
              <a:t>+</a:t>
            </a:r>
            <a:r>
              <a:rPr sz="900" spc="-60" dirty="0">
                <a:solidFill>
                  <a:schemeClr val="bg1"/>
                </a:solidFill>
                <a:latin typeface="Nexa Text Book" pitchFamily="2" charset="77"/>
                <a:cs typeface="Tahoma"/>
              </a:rPr>
              <a:t> </a:t>
            </a:r>
            <a:r>
              <a:rPr sz="900" spc="-55" dirty="0">
                <a:solidFill>
                  <a:schemeClr val="bg1"/>
                </a:solidFill>
                <a:latin typeface="Nexa Text Book" pitchFamily="2" charset="77"/>
                <a:cs typeface="Tahoma"/>
              </a:rPr>
              <a:t>33</a:t>
            </a:r>
            <a:r>
              <a:rPr sz="900" spc="-60" dirty="0">
                <a:solidFill>
                  <a:schemeClr val="bg1"/>
                </a:solidFill>
                <a:latin typeface="Nexa Text Book" pitchFamily="2" charset="77"/>
                <a:cs typeface="Tahoma"/>
              </a:rPr>
              <a:t> </a:t>
            </a:r>
            <a:r>
              <a:rPr sz="900" spc="-75" dirty="0">
                <a:solidFill>
                  <a:schemeClr val="bg1"/>
                </a:solidFill>
                <a:latin typeface="Nexa Text Book" pitchFamily="2" charset="77"/>
                <a:cs typeface="Tahoma"/>
              </a:rPr>
              <a:t>(0</a:t>
            </a:r>
            <a:r>
              <a:rPr sz="900" spc="-35" dirty="0">
                <a:solidFill>
                  <a:schemeClr val="bg1"/>
                </a:solidFill>
                <a:latin typeface="Nexa Text Book" pitchFamily="2" charset="77"/>
                <a:cs typeface="Tahoma"/>
              </a:rPr>
              <a:t>)</a:t>
            </a:r>
            <a:r>
              <a:rPr sz="900" spc="10" dirty="0">
                <a:solidFill>
                  <a:schemeClr val="bg1"/>
                </a:solidFill>
                <a:latin typeface="Nexa Text Book" pitchFamily="2" charset="77"/>
                <a:cs typeface="Tahoma"/>
              </a:rPr>
              <a:t>4</a:t>
            </a:r>
            <a:r>
              <a:rPr sz="900" spc="-60" dirty="0">
                <a:solidFill>
                  <a:schemeClr val="bg1"/>
                </a:solidFill>
                <a:latin typeface="Nexa Text Book" pitchFamily="2" charset="77"/>
                <a:cs typeface="Tahoma"/>
              </a:rPr>
              <a:t> </a:t>
            </a:r>
            <a:r>
              <a:rPr sz="900" spc="-45" dirty="0">
                <a:solidFill>
                  <a:schemeClr val="bg1"/>
                </a:solidFill>
                <a:latin typeface="Nexa Text Book" pitchFamily="2" charset="77"/>
                <a:cs typeface="Tahoma"/>
              </a:rPr>
              <a:t>22</a:t>
            </a:r>
            <a:r>
              <a:rPr sz="900" spc="-60" dirty="0">
                <a:solidFill>
                  <a:schemeClr val="bg1"/>
                </a:solidFill>
                <a:latin typeface="Nexa Text Book" pitchFamily="2" charset="77"/>
                <a:cs typeface="Tahoma"/>
              </a:rPr>
              <a:t> </a:t>
            </a:r>
            <a:r>
              <a:rPr sz="900" spc="-145" dirty="0">
                <a:solidFill>
                  <a:schemeClr val="bg1"/>
                </a:solidFill>
                <a:latin typeface="Nexa Text Book" pitchFamily="2" charset="77"/>
                <a:cs typeface="Tahoma"/>
              </a:rPr>
              <a:t>13</a:t>
            </a:r>
            <a:r>
              <a:rPr sz="900" spc="-60" dirty="0">
                <a:solidFill>
                  <a:schemeClr val="bg1"/>
                </a:solidFill>
                <a:latin typeface="Nexa Text Book" pitchFamily="2" charset="77"/>
                <a:cs typeface="Tahoma"/>
              </a:rPr>
              <a:t> </a:t>
            </a:r>
            <a:r>
              <a:rPr sz="900" spc="-40" dirty="0">
                <a:solidFill>
                  <a:schemeClr val="bg1"/>
                </a:solidFill>
                <a:latin typeface="Nexa Text Book" pitchFamily="2" charset="77"/>
                <a:cs typeface="Tahoma"/>
              </a:rPr>
              <a:t>25</a:t>
            </a:r>
            <a:r>
              <a:rPr sz="900" spc="-60" dirty="0">
                <a:solidFill>
                  <a:schemeClr val="bg1"/>
                </a:solidFill>
                <a:latin typeface="Nexa Text Book" pitchFamily="2" charset="77"/>
                <a:cs typeface="Tahoma"/>
              </a:rPr>
              <a:t> </a:t>
            </a:r>
            <a:r>
              <a:rPr sz="900" spc="-140" dirty="0">
                <a:solidFill>
                  <a:schemeClr val="bg1"/>
                </a:solidFill>
                <a:latin typeface="Nexa Text Book" pitchFamily="2" charset="77"/>
                <a:cs typeface="Tahoma"/>
              </a:rPr>
              <a:t>51</a:t>
            </a:r>
            <a:endParaRPr sz="900" dirty="0">
              <a:solidFill>
                <a:schemeClr val="bg1"/>
              </a:solidFill>
              <a:latin typeface="Nexa Text Book" pitchFamily="2" charset="77"/>
              <a:cs typeface="Tahoma"/>
            </a:endParaRPr>
          </a:p>
          <a:p>
            <a:pPr marL="12700">
              <a:lnSpc>
                <a:spcPct val="100000"/>
              </a:lnSpc>
              <a:spcBef>
                <a:spcPts val="685"/>
              </a:spcBef>
            </a:pPr>
            <a:r>
              <a:rPr sz="900" b="1" spc="-30" dirty="0">
                <a:gradFill>
                  <a:gsLst>
                    <a:gs pos="0">
                      <a:srgbClr val="87EFFF"/>
                    </a:gs>
                    <a:gs pos="100000">
                      <a:srgbClr val="4862AB"/>
                    </a:gs>
                  </a:gsLst>
                  <a:lin ang="10800000" scaled="0"/>
                </a:gradFill>
                <a:latin typeface="Nexa Text Extra Bold" pitchFamily="2" charset="77"/>
                <a:cs typeface="Tahoma"/>
              </a:rPr>
              <a:t>Nice</a:t>
            </a:r>
            <a:endParaRPr sz="900" b="1" dirty="0">
              <a:gradFill>
                <a:gsLst>
                  <a:gs pos="0">
                    <a:srgbClr val="87EFFF"/>
                  </a:gs>
                  <a:gs pos="100000">
                    <a:srgbClr val="4862AB"/>
                  </a:gs>
                </a:gsLst>
                <a:lin ang="10800000" scaled="0"/>
              </a:gradFill>
              <a:latin typeface="Nexa Text Extra Bold" pitchFamily="2" charset="77"/>
              <a:cs typeface="Tahoma"/>
            </a:endParaRPr>
          </a:p>
          <a:p>
            <a:pPr marL="12700">
              <a:lnSpc>
                <a:spcPct val="100000"/>
              </a:lnSpc>
              <a:spcBef>
                <a:spcPts val="180"/>
              </a:spcBef>
            </a:pPr>
            <a:r>
              <a:rPr sz="900" spc="-295" dirty="0">
                <a:solidFill>
                  <a:schemeClr val="bg1"/>
                </a:solidFill>
                <a:latin typeface="Nexa Text Book" pitchFamily="2" charset="77"/>
                <a:cs typeface="Tahoma"/>
              </a:rPr>
              <a:t>+</a:t>
            </a:r>
            <a:r>
              <a:rPr sz="900" spc="-60" dirty="0">
                <a:solidFill>
                  <a:schemeClr val="bg1"/>
                </a:solidFill>
                <a:latin typeface="Nexa Text Book" pitchFamily="2" charset="77"/>
                <a:cs typeface="Tahoma"/>
              </a:rPr>
              <a:t> </a:t>
            </a:r>
            <a:r>
              <a:rPr sz="900" spc="-55" dirty="0">
                <a:solidFill>
                  <a:schemeClr val="bg1"/>
                </a:solidFill>
                <a:latin typeface="Nexa Text Book" pitchFamily="2" charset="77"/>
                <a:cs typeface="Tahoma"/>
              </a:rPr>
              <a:t>33</a:t>
            </a:r>
            <a:r>
              <a:rPr sz="900" spc="-60" dirty="0">
                <a:solidFill>
                  <a:schemeClr val="bg1"/>
                </a:solidFill>
                <a:latin typeface="Nexa Text Book" pitchFamily="2" charset="77"/>
                <a:cs typeface="Tahoma"/>
              </a:rPr>
              <a:t> </a:t>
            </a:r>
            <a:r>
              <a:rPr sz="900" spc="-75" dirty="0">
                <a:solidFill>
                  <a:schemeClr val="bg1"/>
                </a:solidFill>
                <a:latin typeface="Nexa Text Book" pitchFamily="2" charset="77"/>
                <a:cs typeface="Tahoma"/>
              </a:rPr>
              <a:t>(0</a:t>
            </a:r>
            <a:r>
              <a:rPr sz="900" spc="-35" dirty="0">
                <a:solidFill>
                  <a:schemeClr val="bg1"/>
                </a:solidFill>
                <a:latin typeface="Nexa Text Book" pitchFamily="2" charset="77"/>
                <a:cs typeface="Tahoma"/>
              </a:rPr>
              <a:t>)</a:t>
            </a:r>
            <a:r>
              <a:rPr sz="900" spc="10" dirty="0">
                <a:solidFill>
                  <a:schemeClr val="bg1"/>
                </a:solidFill>
                <a:latin typeface="Nexa Text Book" pitchFamily="2" charset="77"/>
                <a:cs typeface="Tahoma"/>
              </a:rPr>
              <a:t>4</a:t>
            </a:r>
            <a:r>
              <a:rPr sz="900" spc="-60" dirty="0">
                <a:solidFill>
                  <a:schemeClr val="bg1"/>
                </a:solidFill>
                <a:latin typeface="Nexa Text Book" pitchFamily="2" charset="77"/>
                <a:cs typeface="Tahoma"/>
              </a:rPr>
              <a:t> </a:t>
            </a:r>
            <a:r>
              <a:rPr sz="900" spc="-45" dirty="0">
                <a:solidFill>
                  <a:schemeClr val="bg1"/>
                </a:solidFill>
                <a:latin typeface="Nexa Text Book" pitchFamily="2" charset="77"/>
                <a:cs typeface="Tahoma"/>
              </a:rPr>
              <a:t>22</a:t>
            </a:r>
            <a:r>
              <a:rPr sz="900" spc="-60" dirty="0">
                <a:solidFill>
                  <a:schemeClr val="bg1"/>
                </a:solidFill>
                <a:latin typeface="Nexa Text Book" pitchFamily="2" charset="77"/>
                <a:cs typeface="Tahoma"/>
              </a:rPr>
              <a:t> </a:t>
            </a:r>
            <a:r>
              <a:rPr sz="900" spc="-145" dirty="0">
                <a:solidFill>
                  <a:schemeClr val="bg1"/>
                </a:solidFill>
                <a:latin typeface="Nexa Text Book" pitchFamily="2" charset="77"/>
                <a:cs typeface="Tahoma"/>
              </a:rPr>
              <a:t>13</a:t>
            </a:r>
            <a:r>
              <a:rPr sz="900" spc="-60" dirty="0">
                <a:solidFill>
                  <a:schemeClr val="bg1"/>
                </a:solidFill>
                <a:latin typeface="Nexa Text Book" pitchFamily="2" charset="77"/>
                <a:cs typeface="Tahoma"/>
              </a:rPr>
              <a:t> </a:t>
            </a:r>
            <a:r>
              <a:rPr sz="900" spc="-40" dirty="0">
                <a:solidFill>
                  <a:schemeClr val="bg1"/>
                </a:solidFill>
                <a:latin typeface="Nexa Text Book" pitchFamily="2" charset="77"/>
                <a:cs typeface="Tahoma"/>
              </a:rPr>
              <a:t>25</a:t>
            </a:r>
            <a:r>
              <a:rPr sz="900" spc="-60" dirty="0">
                <a:solidFill>
                  <a:schemeClr val="bg1"/>
                </a:solidFill>
                <a:latin typeface="Nexa Text Book" pitchFamily="2" charset="77"/>
                <a:cs typeface="Tahoma"/>
              </a:rPr>
              <a:t> </a:t>
            </a:r>
            <a:r>
              <a:rPr sz="900" spc="-140" dirty="0">
                <a:solidFill>
                  <a:schemeClr val="bg1"/>
                </a:solidFill>
                <a:latin typeface="Nexa Text Book" pitchFamily="2" charset="77"/>
                <a:cs typeface="Tahoma"/>
              </a:rPr>
              <a:t>51</a:t>
            </a:r>
            <a:endParaRPr lang="fr-FR" sz="900" spc="-140" dirty="0">
              <a:solidFill>
                <a:schemeClr val="bg1"/>
              </a:solidFill>
              <a:latin typeface="Nexa Text Book" pitchFamily="2" charset="77"/>
              <a:cs typeface="Tahoma"/>
            </a:endParaRPr>
          </a:p>
          <a:p>
            <a:pPr marL="12700">
              <a:lnSpc>
                <a:spcPct val="100000"/>
              </a:lnSpc>
              <a:spcBef>
                <a:spcPts val="685"/>
              </a:spcBef>
            </a:pPr>
            <a:r>
              <a:rPr lang="fr-FR" sz="900" b="1" spc="-30" dirty="0">
                <a:gradFill>
                  <a:gsLst>
                    <a:gs pos="0">
                      <a:srgbClr val="87EFFF"/>
                    </a:gs>
                    <a:gs pos="100000">
                      <a:srgbClr val="4862AB"/>
                    </a:gs>
                  </a:gsLst>
                  <a:lin ang="10800000" scaled="0"/>
                </a:gradFill>
                <a:latin typeface="Nexa Text Extra Bold" pitchFamily="2" charset="77"/>
                <a:cs typeface="Tahoma"/>
              </a:rPr>
              <a:t>Montpellier</a:t>
            </a:r>
            <a:endParaRPr lang="pl-PL" sz="900" b="1" dirty="0">
              <a:gradFill>
                <a:gsLst>
                  <a:gs pos="0">
                    <a:srgbClr val="87EFFF"/>
                  </a:gs>
                  <a:gs pos="100000">
                    <a:srgbClr val="4862AB"/>
                  </a:gs>
                </a:gsLst>
                <a:lin ang="10800000" scaled="0"/>
              </a:gradFill>
              <a:latin typeface="Nexa Text Extra Bold" pitchFamily="2" charset="77"/>
              <a:cs typeface="Tahoma"/>
            </a:endParaRPr>
          </a:p>
          <a:p>
            <a:pPr marL="12700">
              <a:lnSpc>
                <a:spcPct val="100000"/>
              </a:lnSpc>
              <a:spcBef>
                <a:spcPts val="180"/>
              </a:spcBef>
            </a:pPr>
            <a:r>
              <a:rPr lang="pl-PL" sz="900" spc="-295" dirty="0">
                <a:solidFill>
                  <a:schemeClr val="bg1"/>
                </a:solidFill>
                <a:latin typeface="Nexa Text Book" pitchFamily="2" charset="77"/>
                <a:cs typeface="Tahoma"/>
              </a:rPr>
              <a:t>+</a:t>
            </a:r>
            <a:r>
              <a:rPr lang="pl-PL" sz="900" spc="-60" dirty="0">
                <a:solidFill>
                  <a:schemeClr val="bg1"/>
                </a:solidFill>
                <a:latin typeface="Nexa Text Book" pitchFamily="2" charset="77"/>
                <a:cs typeface="Tahoma"/>
              </a:rPr>
              <a:t> </a:t>
            </a:r>
            <a:r>
              <a:rPr lang="pl-PL" sz="900" spc="-55" dirty="0">
                <a:solidFill>
                  <a:schemeClr val="bg1"/>
                </a:solidFill>
                <a:latin typeface="Nexa Text Book" pitchFamily="2" charset="77"/>
                <a:cs typeface="Tahoma"/>
              </a:rPr>
              <a:t>33</a:t>
            </a:r>
            <a:r>
              <a:rPr lang="pl-PL" sz="900" spc="-60" dirty="0">
                <a:solidFill>
                  <a:schemeClr val="bg1"/>
                </a:solidFill>
                <a:latin typeface="Nexa Text Book" pitchFamily="2" charset="77"/>
                <a:cs typeface="Tahoma"/>
              </a:rPr>
              <a:t> </a:t>
            </a:r>
            <a:r>
              <a:rPr lang="pl-PL" sz="900" spc="-75" dirty="0">
                <a:solidFill>
                  <a:schemeClr val="bg1"/>
                </a:solidFill>
                <a:latin typeface="Nexa Text Book" pitchFamily="2" charset="77"/>
                <a:cs typeface="Tahoma"/>
              </a:rPr>
              <a:t>(0</a:t>
            </a:r>
            <a:r>
              <a:rPr lang="pl-PL" sz="900" spc="-35" dirty="0">
                <a:solidFill>
                  <a:schemeClr val="bg1"/>
                </a:solidFill>
                <a:latin typeface="Nexa Text Book" pitchFamily="2" charset="77"/>
                <a:cs typeface="Tahoma"/>
              </a:rPr>
              <a:t>)</a:t>
            </a:r>
            <a:r>
              <a:rPr lang="pl-PL" sz="900" spc="10" dirty="0">
                <a:solidFill>
                  <a:schemeClr val="bg1"/>
                </a:solidFill>
                <a:latin typeface="Nexa Text Book" pitchFamily="2" charset="77"/>
                <a:cs typeface="Tahoma"/>
              </a:rPr>
              <a:t>4</a:t>
            </a:r>
            <a:r>
              <a:rPr lang="pl-PL" sz="900" spc="-60" dirty="0">
                <a:solidFill>
                  <a:schemeClr val="bg1"/>
                </a:solidFill>
                <a:latin typeface="Nexa Text Book" pitchFamily="2" charset="77"/>
                <a:cs typeface="Tahoma"/>
              </a:rPr>
              <a:t> </a:t>
            </a:r>
            <a:r>
              <a:rPr lang="fr-FR" sz="900" spc="-45" dirty="0">
                <a:solidFill>
                  <a:schemeClr val="bg1"/>
                </a:solidFill>
                <a:latin typeface="Nexa Text Book" pitchFamily="2" charset="77"/>
                <a:cs typeface="Tahoma"/>
              </a:rPr>
              <a:t>7</a:t>
            </a:r>
            <a:r>
              <a:rPr lang="pl-PL" sz="900" spc="-45" dirty="0">
                <a:solidFill>
                  <a:schemeClr val="bg1"/>
                </a:solidFill>
                <a:latin typeface="Nexa Text Book" pitchFamily="2" charset="77"/>
                <a:cs typeface="Tahoma"/>
              </a:rPr>
              <a:t>2</a:t>
            </a:r>
            <a:r>
              <a:rPr lang="pl-PL" sz="900" spc="-60" dirty="0">
                <a:solidFill>
                  <a:schemeClr val="bg1"/>
                </a:solidFill>
                <a:latin typeface="Nexa Text Book" pitchFamily="2" charset="77"/>
                <a:cs typeface="Tahoma"/>
              </a:rPr>
              <a:t> </a:t>
            </a:r>
            <a:r>
              <a:rPr lang="pl-PL" sz="900" spc="-145" dirty="0">
                <a:solidFill>
                  <a:schemeClr val="bg1"/>
                </a:solidFill>
                <a:latin typeface="Nexa Text Book" pitchFamily="2" charset="77"/>
                <a:cs typeface="Tahoma"/>
              </a:rPr>
              <a:t>1</a:t>
            </a:r>
            <a:r>
              <a:rPr lang="fr-FR" sz="900" spc="-145" dirty="0">
                <a:solidFill>
                  <a:schemeClr val="bg1"/>
                </a:solidFill>
                <a:latin typeface="Nexa Text Book" pitchFamily="2" charset="77"/>
                <a:cs typeface="Tahoma"/>
              </a:rPr>
              <a:t>9</a:t>
            </a:r>
            <a:r>
              <a:rPr lang="pl-PL" sz="900" spc="-60" dirty="0">
                <a:solidFill>
                  <a:schemeClr val="bg1"/>
                </a:solidFill>
                <a:latin typeface="Nexa Text Book" pitchFamily="2" charset="77"/>
                <a:cs typeface="Tahoma"/>
              </a:rPr>
              <a:t> </a:t>
            </a:r>
            <a:r>
              <a:rPr lang="fr-FR" sz="900" spc="-40" dirty="0">
                <a:solidFill>
                  <a:schemeClr val="bg1"/>
                </a:solidFill>
                <a:latin typeface="Nexa Text Book" pitchFamily="2" charset="77"/>
                <a:cs typeface="Tahoma"/>
              </a:rPr>
              <a:t>67</a:t>
            </a:r>
            <a:r>
              <a:rPr lang="pl-PL" sz="900" spc="-60" dirty="0">
                <a:solidFill>
                  <a:schemeClr val="bg1"/>
                </a:solidFill>
                <a:latin typeface="Nexa Text Book" pitchFamily="2" charset="77"/>
                <a:cs typeface="Tahoma"/>
              </a:rPr>
              <a:t> </a:t>
            </a:r>
            <a:r>
              <a:rPr lang="fr-FR" sz="900" spc="-140" dirty="0">
                <a:solidFill>
                  <a:schemeClr val="bg1"/>
                </a:solidFill>
                <a:latin typeface="Nexa Text Book" pitchFamily="2" charset="77"/>
                <a:cs typeface="Tahoma"/>
              </a:rPr>
              <a:t>68</a:t>
            </a:r>
            <a:endParaRPr lang="pl-PL" sz="900" spc="-140" dirty="0">
              <a:solidFill>
                <a:schemeClr val="bg1"/>
              </a:solidFill>
              <a:latin typeface="Nexa Text Book" pitchFamily="2" charset="77"/>
              <a:cs typeface="Tahoma"/>
            </a:endParaRPr>
          </a:p>
        </p:txBody>
      </p:sp>
      <p:sp>
        <p:nvSpPr>
          <p:cNvPr id="20" name="object 15">
            <a:extLst>
              <a:ext uri="{FF2B5EF4-FFF2-40B4-BE49-F238E27FC236}">
                <a16:creationId xmlns:a16="http://schemas.microsoft.com/office/drawing/2014/main" id="{43D4B9E8-A0F7-593F-57D2-748FD33D6F13}"/>
              </a:ext>
            </a:extLst>
          </p:cNvPr>
          <p:cNvSpPr txBox="1"/>
          <p:nvPr/>
        </p:nvSpPr>
        <p:spPr>
          <a:xfrm>
            <a:off x="852977" y="4655760"/>
            <a:ext cx="1036955" cy="166712"/>
          </a:xfrm>
          <a:prstGeom prst="rect">
            <a:avLst/>
          </a:prstGeom>
        </p:spPr>
        <p:txBody>
          <a:bodyPr vert="horz" wrap="square" lIns="0" tIns="12700" rIns="0" bIns="0" rtlCol="0">
            <a:spAutoFit/>
          </a:bodyPr>
          <a:lstStyle/>
          <a:p>
            <a:pPr marL="12700">
              <a:lnSpc>
                <a:spcPct val="100000"/>
              </a:lnSpc>
              <a:spcBef>
                <a:spcPts val="100"/>
              </a:spcBef>
            </a:pPr>
            <a:r>
              <a:rPr sz="1000" b="1" spc="-5" dirty="0">
                <a:solidFill>
                  <a:schemeClr val="bg1"/>
                </a:solidFill>
                <a:latin typeface="Nexa Text Black" pitchFamily="2" charset="77"/>
                <a:cs typeface="Verdana"/>
              </a:rPr>
              <a:t>R</a:t>
            </a:r>
            <a:r>
              <a:rPr sz="1000" b="1" spc="-10" dirty="0">
                <a:solidFill>
                  <a:schemeClr val="bg1"/>
                </a:solidFill>
                <a:latin typeface="Nexa Text Black" pitchFamily="2" charset="77"/>
                <a:cs typeface="Verdana"/>
              </a:rPr>
              <a:t>É</a:t>
            </a:r>
            <a:r>
              <a:rPr sz="1000" b="1" spc="-30" dirty="0">
                <a:solidFill>
                  <a:schemeClr val="bg1"/>
                </a:solidFill>
                <a:latin typeface="Nexa Text Black" pitchFamily="2" charset="77"/>
                <a:cs typeface="Verdana"/>
              </a:rPr>
              <a:t>GION</a:t>
            </a:r>
            <a:r>
              <a:rPr sz="1000" b="1" spc="-105" dirty="0">
                <a:solidFill>
                  <a:schemeClr val="bg1"/>
                </a:solidFill>
                <a:latin typeface="Nexa Text Black" pitchFamily="2" charset="77"/>
                <a:cs typeface="Verdana"/>
              </a:rPr>
              <a:t> </a:t>
            </a:r>
            <a:r>
              <a:rPr sz="1000" b="1" spc="5" dirty="0">
                <a:solidFill>
                  <a:schemeClr val="bg1"/>
                </a:solidFill>
                <a:latin typeface="Nexa Text Black" pitchFamily="2" charset="77"/>
                <a:cs typeface="Verdana"/>
              </a:rPr>
              <a:t>NORD</a:t>
            </a:r>
            <a:endParaRPr sz="1000" b="1" dirty="0">
              <a:solidFill>
                <a:schemeClr val="bg1"/>
              </a:solidFill>
              <a:latin typeface="Nexa Text Black" pitchFamily="2" charset="77"/>
              <a:cs typeface="Verdana"/>
            </a:endParaRPr>
          </a:p>
        </p:txBody>
      </p:sp>
      <p:sp>
        <p:nvSpPr>
          <p:cNvPr id="21" name="object 16">
            <a:extLst>
              <a:ext uri="{FF2B5EF4-FFF2-40B4-BE49-F238E27FC236}">
                <a16:creationId xmlns:a16="http://schemas.microsoft.com/office/drawing/2014/main" id="{E7F53816-8870-DC5F-5B46-5170F502B978}"/>
              </a:ext>
            </a:extLst>
          </p:cNvPr>
          <p:cNvSpPr txBox="1"/>
          <p:nvPr/>
        </p:nvSpPr>
        <p:spPr>
          <a:xfrm>
            <a:off x="852977" y="4903040"/>
            <a:ext cx="1450340" cy="338554"/>
          </a:xfrm>
          <a:prstGeom prst="rect">
            <a:avLst/>
          </a:prstGeom>
        </p:spPr>
        <p:txBody>
          <a:bodyPr vert="horz" wrap="square" lIns="0" tIns="35560" rIns="0" bIns="0" rtlCol="0">
            <a:spAutoFit/>
          </a:bodyPr>
          <a:lstStyle/>
          <a:p>
            <a:pPr marL="12700">
              <a:lnSpc>
                <a:spcPct val="100000"/>
              </a:lnSpc>
              <a:spcBef>
                <a:spcPts val="280"/>
              </a:spcBef>
            </a:pPr>
            <a:r>
              <a:rPr sz="900" b="1" spc="5" dirty="0">
                <a:gradFill>
                  <a:gsLst>
                    <a:gs pos="0">
                      <a:srgbClr val="87EFFF"/>
                    </a:gs>
                    <a:gs pos="100000">
                      <a:srgbClr val="4862AB"/>
                    </a:gs>
                  </a:gsLst>
                  <a:lin ang="10800000" scaled="0"/>
                </a:gradFill>
                <a:latin typeface="Nexa Text Extra Bold" pitchFamily="2" charset="77"/>
                <a:cs typeface="Tahoma"/>
              </a:rPr>
              <a:t>Lille</a:t>
            </a:r>
            <a:endParaRPr sz="900" b="1" dirty="0">
              <a:gradFill>
                <a:gsLst>
                  <a:gs pos="0">
                    <a:srgbClr val="87EFFF"/>
                  </a:gs>
                  <a:gs pos="100000">
                    <a:srgbClr val="4862AB"/>
                  </a:gs>
                </a:gsLst>
                <a:lin ang="10800000" scaled="0"/>
              </a:gradFill>
              <a:latin typeface="Nexa Text Extra Bold" pitchFamily="2" charset="77"/>
              <a:cs typeface="Tahoma"/>
            </a:endParaRPr>
          </a:p>
          <a:p>
            <a:pPr marL="12700">
              <a:lnSpc>
                <a:spcPct val="100000"/>
              </a:lnSpc>
              <a:spcBef>
                <a:spcPts val="180"/>
              </a:spcBef>
            </a:pPr>
            <a:r>
              <a:rPr sz="900" spc="-295" dirty="0">
                <a:solidFill>
                  <a:schemeClr val="bg1"/>
                </a:solidFill>
                <a:latin typeface="Nexa Text Book" pitchFamily="2" charset="77"/>
                <a:cs typeface="Tahoma"/>
              </a:rPr>
              <a:t>+</a:t>
            </a:r>
            <a:r>
              <a:rPr sz="900" spc="-60" dirty="0">
                <a:solidFill>
                  <a:schemeClr val="bg1"/>
                </a:solidFill>
                <a:latin typeface="Nexa Text Book" pitchFamily="2" charset="77"/>
                <a:cs typeface="Tahoma"/>
              </a:rPr>
              <a:t> </a:t>
            </a:r>
            <a:r>
              <a:rPr sz="900" spc="-55" dirty="0">
                <a:solidFill>
                  <a:schemeClr val="bg1"/>
                </a:solidFill>
                <a:latin typeface="Nexa Text Book" pitchFamily="2" charset="77"/>
                <a:cs typeface="Tahoma"/>
              </a:rPr>
              <a:t>33</a:t>
            </a:r>
            <a:r>
              <a:rPr sz="900" spc="-60" dirty="0">
                <a:solidFill>
                  <a:schemeClr val="bg1"/>
                </a:solidFill>
                <a:latin typeface="Nexa Text Book" pitchFamily="2" charset="77"/>
                <a:cs typeface="Tahoma"/>
              </a:rPr>
              <a:t> </a:t>
            </a:r>
            <a:r>
              <a:rPr sz="900" spc="-75" dirty="0">
                <a:solidFill>
                  <a:schemeClr val="bg1"/>
                </a:solidFill>
                <a:latin typeface="Nexa Text Book" pitchFamily="2" charset="77"/>
                <a:cs typeface="Tahoma"/>
              </a:rPr>
              <a:t>(0</a:t>
            </a:r>
            <a:r>
              <a:rPr sz="900" spc="-35" dirty="0">
                <a:solidFill>
                  <a:schemeClr val="bg1"/>
                </a:solidFill>
                <a:latin typeface="Nexa Text Book" pitchFamily="2" charset="77"/>
                <a:cs typeface="Tahoma"/>
              </a:rPr>
              <a:t>)</a:t>
            </a:r>
            <a:r>
              <a:rPr sz="900" spc="-55" dirty="0">
                <a:solidFill>
                  <a:schemeClr val="bg1"/>
                </a:solidFill>
                <a:latin typeface="Nexa Text Book" pitchFamily="2" charset="77"/>
                <a:cs typeface="Tahoma"/>
              </a:rPr>
              <a:t>3</a:t>
            </a:r>
            <a:r>
              <a:rPr sz="900" spc="-60" dirty="0">
                <a:solidFill>
                  <a:schemeClr val="bg1"/>
                </a:solidFill>
                <a:latin typeface="Nexa Text Book" pitchFamily="2" charset="77"/>
                <a:cs typeface="Tahoma"/>
              </a:rPr>
              <a:t> </a:t>
            </a:r>
            <a:r>
              <a:rPr sz="900" spc="-165" dirty="0">
                <a:solidFill>
                  <a:schemeClr val="bg1"/>
                </a:solidFill>
                <a:latin typeface="Nexa Text Book" pitchFamily="2" charset="77"/>
                <a:cs typeface="Tahoma"/>
              </a:rPr>
              <a:t>7</a:t>
            </a:r>
            <a:r>
              <a:rPr sz="900" spc="10" dirty="0">
                <a:solidFill>
                  <a:schemeClr val="bg1"/>
                </a:solidFill>
                <a:latin typeface="Nexa Text Book" pitchFamily="2" charset="77"/>
                <a:cs typeface="Tahoma"/>
              </a:rPr>
              <a:t>4</a:t>
            </a:r>
            <a:r>
              <a:rPr sz="900" spc="-60" dirty="0">
                <a:solidFill>
                  <a:schemeClr val="bg1"/>
                </a:solidFill>
                <a:latin typeface="Nexa Text Book" pitchFamily="2" charset="77"/>
                <a:cs typeface="Tahoma"/>
              </a:rPr>
              <a:t> </a:t>
            </a:r>
            <a:r>
              <a:rPr sz="900" spc="50" dirty="0">
                <a:solidFill>
                  <a:schemeClr val="bg1"/>
                </a:solidFill>
                <a:latin typeface="Nexa Text Book" pitchFamily="2" charset="77"/>
                <a:cs typeface="Tahoma"/>
              </a:rPr>
              <a:t>09</a:t>
            </a:r>
            <a:r>
              <a:rPr sz="900" spc="-60" dirty="0">
                <a:solidFill>
                  <a:schemeClr val="bg1"/>
                </a:solidFill>
                <a:latin typeface="Nexa Text Book" pitchFamily="2" charset="77"/>
                <a:cs typeface="Tahoma"/>
              </a:rPr>
              <a:t> </a:t>
            </a:r>
            <a:r>
              <a:rPr sz="900" spc="-80" dirty="0">
                <a:solidFill>
                  <a:schemeClr val="bg1"/>
                </a:solidFill>
                <a:latin typeface="Nexa Text Book" pitchFamily="2" charset="77"/>
                <a:cs typeface="Tahoma"/>
              </a:rPr>
              <a:t>57</a:t>
            </a:r>
            <a:r>
              <a:rPr sz="900" spc="-100" dirty="0">
                <a:solidFill>
                  <a:schemeClr val="bg1"/>
                </a:solidFill>
                <a:latin typeface="Nexa Text Book" pitchFamily="2" charset="77"/>
                <a:cs typeface="Tahoma"/>
              </a:rPr>
              <a:t> </a:t>
            </a:r>
            <a:r>
              <a:rPr sz="900" spc="90" dirty="0">
                <a:solidFill>
                  <a:schemeClr val="bg1"/>
                </a:solidFill>
                <a:latin typeface="Nexa Text Book" pitchFamily="2" charset="77"/>
                <a:cs typeface="Tahoma"/>
              </a:rPr>
              <a:t>00</a:t>
            </a:r>
            <a:endParaRPr sz="900" dirty="0">
              <a:solidFill>
                <a:schemeClr val="bg1"/>
              </a:solidFill>
              <a:latin typeface="Nexa Text Book" pitchFamily="2" charset="77"/>
              <a:cs typeface="Tahoma"/>
            </a:endParaRPr>
          </a:p>
        </p:txBody>
      </p:sp>
      <p:sp>
        <p:nvSpPr>
          <p:cNvPr id="22" name="object 17">
            <a:extLst>
              <a:ext uri="{FF2B5EF4-FFF2-40B4-BE49-F238E27FC236}">
                <a16:creationId xmlns:a16="http://schemas.microsoft.com/office/drawing/2014/main" id="{9BE0F309-35E0-514F-7B81-C1BDBD3885F6}"/>
              </a:ext>
            </a:extLst>
          </p:cNvPr>
          <p:cNvSpPr txBox="1"/>
          <p:nvPr/>
        </p:nvSpPr>
        <p:spPr>
          <a:xfrm>
            <a:off x="2908266" y="4648479"/>
            <a:ext cx="869950" cy="166712"/>
          </a:xfrm>
          <a:prstGeom prst="rect">
            <a:avLst/>
          </a:prstGeom>
        </p:spPr>
        <p:txBody>
          <a:bodyPr vert="horz" wrap="square" lIns="0" tIns="12700" rIns="0" bIns="0" rtlCol="0">
            <a:spAutoFit/>
          </a:bodyPr>
          <a:lstStyle/>
          <a:p>
            <a:pPr marL="12700">
              <a:lnSpc>
                <a:spcPct val="100000"/>
              </a:lnSpc>
              <a:spcBef>
                <a:spcPts val="100"/>
              </a:spcBef>
            </a:pPr>
            <a:r>
              <a:rPr sz="1000" b="1" spc="-5" dirty="0">
                <a:solidFill>
                  <a:schemeClr val="bg1"/>
                </a:solidFill>
                <a:latin typeface="Nexa Text Black" pitchFamily="2" charset="77"/>
                <a:cs typeface="Verdana"/>
              </a:rPr>
              <a:t>R</a:t>
            </a:r>
            <a:r>
              <a:rPr sz="1000" b="1" spc="-10" dirty="0">
                <a:solidFill>
                  <a:schemeClr val="bg1"/>
                </a:solidFill>
                <a:latin typeface="Nexa Text Black" pitchFamily="2" charset="77"/>
                <a:cs typeface="Verdana"/>
              </a:rPr>
              <a:t>É</a:t>
            </a:r>
            <a:r>
              <a:rPr sz="1000" b="1" spc="-30" dirty="0">
                <a:solidFill>
                  <a:schemeClr val="bg1"/>
                </a:solidFill>
                <a:latin typeface="Nexa Text Black" pitchFamily="2" charset="77"/>
                <a:cs typeface="Verdana"/>
              </a:rPr>
              <a:t>GION</a:t>
            </a:r>
            <a:r>
              <a:rPr sz="1000" b="1" spc="-105" dirty="0">
                <a:solidFill>
                  <a:schemeClr val="bg1"/>
                </a:solidFill>
                <a:latin typeface="Nexa Text Black" pitchFamily="2" charset="77"/>
                <a:cs typeface="Verdana"/>
              </a:rPr>
              <a:t> </a:t>
            </a:r>
            <a:r>
              <a:rPr sz="1000" b="1" spc="-5" dirty="0">
                <a:solidFill>
                  <a:schemeClr val="bg1"/>
                </a:solidFill>
                <a:latin typeface="Nexa Text Black" pitchFamily="2" charset="77"/>
                <a:cs typeface="Verdana"/>
              </a:rPr>
              <a:t>E</a:t>
            </a:r>
            <a:r>
              <a:rPr sz="1000" b="1" spc="-80" dirty="0">
                <a:solidFill>
                  <a:schemeClr val="bg1"/>
                </a:solidFill>
                <a:latin typeface="Nexa Text Black" pitchFamily="2" charset="77"/>
                <a:cs typeface="Verdana"/>
              </a:rPr>
              <a:t>S</a:t>
            </a:r>
            <a:r>
              <a:rPr sz="1000" b="1" spc="-30" dirty="0">
                <a:solidFill>
                  <a:schemeClr val="bg1"/>
                </a:solidFill>
                <a:latin typeface="Nexa Text Black" pitchFamily="2" charset="77"/>
                <a:cs typeface="Verdana"/>
              </a:rPr>
              <a:t>T</a:t>
            </a:r>
            <a:endParaRPr sz="1000" b="1" dirty="0">
              <a:solidFill>
                <a:schemeClr val="bg1"/>
              </a:solidFill>
              <a:latin typeface="Nexa Text Black" pitchFamily="2" charset="77"/>
              <a:cs typeface="Verdana"/>
            </a:endParaRPr>
          </a:p>
        </p:txBody>
      </p:sp>
      <p:sp>
        <p:nvSpPr>
          <p:cNvPr id="23" name="object 18">
            <a:extLst>
              <a:ext uri="{FF2B5EF4-FFF2-40B4-BE49-F238E27FC236}">
                <a16:creationId xmlns:a16="http://schemas.microsoft.com/office/drawing/2014/main" id="{B10537F0-A281-300D-FE87-F07C8441DD55}"/>
              </a:ext>
            </a:extLst>
          </p:cNvPr>
          <p:cNvSpPr txBox="1"/>
          <p:nvPr/>
        </p:nvSpPr>
        <p:spPr>
          <a:xfrm>
            <a:off x="2908266" y="4904849"/>
            <a:ext cx="1450340" cy="338554"/>
          </a:xfrm>
          <a:prstGeom prst="rect">
            <a:avLst/>
          </a:prstGeom>
        </p:spPr>
        <p:txBody>
          <a:bodyPr vert="horz" wrap="square" lIns="0" tIns="35560" rIns="0" bIns="0" rtlCol="0">
            <a:spAutoFit/>
          </a:bodyPr>
          <a:lstStyle/>
          <a:p>
            <a:pPr marL="12700">
              <a:lnSpc>
                <a:spcPct val="100000"/>
              </a:lnSpc>
              <a:spcBef>
                <a:spcPts val="280"/>
              </a:spcBef>
            </a:pPr>
            <a:r>
              <a:rPr sz="900" b="1" spc="-20" dirty="0">
                <a:gradFill>
                  <a:gsLst>
                    <a:gs pos="0">
                      <a:srgbClr val="87EFFF"/>
                    </a:gs>
                    <a:gs pos="100000">
                      <a:srgbClr val="4862AB"/>
                    </a:gs>
                  </a:gsLst>
                  <a:lin ang="10800000" scaled="0"/>
                </a:gradFill>
                <a:latin typeface="Nexa Text Extra Bold" pitchFamily="2" charset="77"/>
                <a:cs typeface="Tahoma"/>
              </a:rPr>
              <a:t>Strasbourg</a:t>
            </a:r>
            <a:endParaRPr sz="900" b="1" dirty="0">
              <a:gradFill>
                <a:gsLst>
                  <a:gs pos="0">
                    <a:srgbClr val="87EFFF"/>
                  </a:gs>
                  <a:gs pos="100000">
                    <a:srgbClr val="4862AB"/>
                  </a:gs>
                </a:gsLst>
                <a:lin ang="10800000" scaled="0"/>
              </a:gradFill>
              <a:latin typeface="Nexa Text Extra Bold" pitchFamily="2" charset="77"/>
              <a:cs typeface="Tahoma"/>
            </a:endParaRPr>
          </a:p>
          <a:p>
            <a:pPr marL="12700">
              <a:lnSpc>
                <a:spcPct val="100000"/>
              </a:lnSpc>
              <a:spcBef>
                <a:spcPts val="180"/>
              </a:spcBef>
            </a:pPr>
            <a:r>
              <a:rPr sz="900" spc="-295" dirty="0">
                <a:solidFill>
                  <a:schemeClr val="bg1"/>
                </a:solidFill>
                <a:latin typeface="Nexa Text Book" pitchFamily="2" charset="77"/>
                <a:cs typeface="Tahoma"/>
              </a:rPr>
              <a:t>+</a:t>
            </a:r>
            <a:r>
              <a:rPr sz="900" spc="-60" dirty="0">
                <a:solidFill>
                  <a:schemeClr val="bg1"/>
                </a:solidFill>
                <a:latin typeface="Nexa Text Book" pitchFamily="2" charset="77"/>
                <a:cs typeface="Tahoma"/>
              </a:rPr>
              <a:t> </a:t>
            </a:r>
            <a:r>
              <a:rPr sz="900" spc="-55" dirty="0">
                <a:solidFill>
                  <a:schemeClr val="bg1"/>
                </a:solidFill>
                <a:latin typeface="Nexa Text Book" pitchFamily="2" charset="77"/>
                <a:cs typeface="Tahoma"/>
              </a:rPr>
              <a:t>33</a:t>
            </a:r>
            <a:r>
              <a:rPr sz="900" spc="-60" dirty="0">
                <a:solidFill>
                  <a:schemeClr val="bg1"/>
                </a:solidFill>
                <a:latin typeface="Nexa Text Book" pitchFamily="2" charset="77"/>
                <a:cs typeface="Tahoma"/>
              </a:rPr>
              <a:t> </a:t>
            </a:r>
            <a:r>
              <a:rPr sz="900" spc="-75" dirty="0">
                <a:solidFill>
                  <a:schemeClr val="bg1"/>
                </a:solidFill>
                <a:latin typeface="Nexa Text Book" pitchFamily="2" charset="77"/>
                <a:cs typeface="Tahoma"/>
              </a:rPr>
              <a:t>(0</a:t>
            </a:r>
            <a:r>
              <a:rPr sz="900" spc="-35" dirty="0">
                <a:solidFill>
                  <a:schemeClr val="bg1"/>
                </a:solidFill>
                <a:latin typeface="Nexa Text Book" pitchFamily="2" charset="77"/>
                <a:cs typeface="Tahoma"/>
              </a:rPr>
              <a:t>)</a:t>
            </a:r>
            <a:r>
              <a:rPr sz="900" spc="-55" dirty="0">
                <a:solidFill>
                  <a:schemeClr val="bg1"/>
                </a:solidFill>
                <a:latin typeface="Nexa Text Book" pitchFamily="2" charset="77"/>
                <a:cs typeface="Tahoma"/>
              </a:rPr>
              <a:t>3</a:t>
            </a:r>
            <a:r>
              <a:rPr sz="900" spc="-60" dirty="0">
                <a:solidFill>
                  <a:schemeClr val="bg1"/>
                </a:solidFill>
                <a:latin typeface="Nexa Text Book" pitchFamily="2" charset="77"/>
                <a:cs typeface="Tahoma"/>
              </a:rPr>
              <a:t> </a:t>
            </a:r>
            <a:r>
              <a:rPr sz="900" spc="-165" dirty="0">
                <a:solidFill>
                  <a:schemeClr val="bg1"/>
                </a:solidFill>
                <a:latin typeface="Nexa Text Book" pitchFamily="2" charset="77"/>
                <a:cs typeface="Tahoma"/>
              </a:rPr>
              <a:t>7</a:t>
            </a:r>
            <a:r>
              <a:rPr sz="900" spc="10" dirty="0">
                <a:solidFill>
                  <a:schemeClr val="bg1"/>
                </a:solidFill>
                <a:latin typeface="Nexa Text Book" pitchFamily="2" charset="77"/>
                <a:cs typeface="Tahoma"/>
              </a:rPr>
              <a:t>4</a:t>
            </a:r>
            <a:r>
              <a:rPr sz="900" spc="-60" dirty="0">
                <a:solidFill>
                  <a:schemeClr val="bg1"/>
                </a:solidFill>
                <a:latin typeface="Nexa Text Book" pitchFamily="2" charset="77"/>
                <a:cs typeface="Tahoma"/>
              </a:rPr>
              <a:t> </a:t>
            </a:r>
            <a:r>
              <a:rPr sz="900" spc="50" dirty="0">
                <a:solidFill>
                  <a:schemeClr val="bg1"/>
                </a:solidFill>
                <a:latin typeface="Nexa Text Book" pitchFamily="2" charset="77"/>
                <a:cs typeface="Tahoma"/>
              </a:rPr>
              <a:t>09</a:t>
            </a:r>
            <a:r>
              <a:rPr sz="900" spc="-60" dirty="0">
                <a:solidFill>
                  <a:schemeClr val="bg1"/>
                </a:solidFill>
                <a:latin typeface="Nexa Text Book" pitchFamily="2" charset="77"/>
                <a:cs typeface="Tahoma"/>
              </a:rPr>
              <a:t> </a:t>
            </a:r>
            <a:r>
              <a:rPr sz="900" spc="-80" dirty="0">
                <a:solidFill>
                  <a:schemeClr val="bg1"/>
                </a:solidFill>
                <a:latin typeface="Nexa Text Book" pitchFamily="2" charset="77"/>
                <a:cs typeface="Tahoma"/>
              </a:rPr>
              <a:t>57</a:t>
            </a:r>
            <a:r>
              <a:rPr sz="900" spc="-100" dirty="0">
                <a:solidFill>
                  <a:schemeClr val="bg1"/>
                </a:solidFill>
                <a:latin typeface="Nexa Text Book" pitchFamily="2" charset="77"/>
                <a:cs typeface="Tahoma"/>
              </a:rPr>
              <a:t> </a:t>
            </a:r>
            <a:r>
              <a:rPr sz="900" spc="90" dirty="0">
                <a:solidFill>
                  <a:schemeClr val="bg1"/>
                </a:solidFill>
                <a:latin typeface="Nexa Text Book" pitchFamily="2" charset="77"/>
                <a:cs typeface="Tahoma"/>
              </a:rPr>
              <a:t>00</a:t>
            </a:r>
            <a:endParaRPr sz="900" dirty="0">
              <a:solidFill>
                <a:schemeClr val="bg1"/>
              </a:solidFill>
              <a:latin typeface="Nexa Text Book" pitchFamily="2" charset="77"/>
              <a:cs typeface="Tahoma"/>
            </a:endParaRPr>
          </a:p>
        </p:txBody>
      </p:sp>
      <p:sp>
        <p:nvSpPr>
          <p:cNvPr id="24" name="object 19">
            <a:extLst>
              <a:ext uri="{FF2B5EF4-FFF2-40B4-BE49-F238E27FC236}">
                <a16:creationId xmlns:a16="http://schemas.microsoft.com/office/drawing/2014/main" id="{03CC2F8B-865E-B453-C159-A3AA0680ADBE}"/>
              </a:ext>
            </a:extLst>
          </p:cNvPr>
          <p:cNvSpPr txBox="1"/>
          <p:nvPr/>
        </p:nvSpPr>
        <p:spPr>
          <a:xfrm>
            <a:off x="6878181" y="4658050"/>
            <a:ext cx="742315" cy="166712"/>
          </a:xfrm>
          <a:prstGeom prst="rect">
            <a:avLst/>
          </a:prstGeom>
        </p:spPr>
        <p:txBody>
          <a:bodyPr vert="horz" wrap="square" lIns="0" tIns="12700" rIns="0" bIns="0" rtlCol="0">
            <a:spAutoFit/>
          </a:bodyPr>
          <a:lstStyle/>
          <a:p>
            <a:pPr marL="12700">
              <a:lnSpc>
                <a:spcPct val="100000"/>
              </a:lnSpc>
              <a:spcBef>
                <a:spcPts val="100"/>
              </a:spcBef>
            </a:pPr>
            <a:r>
              <a:rPr sz="1000" b="1" spc="10" dirty="0">
                <a:solidFill>
                  <a:schemeClr val="bg1"/>
                </a:solidFill>
                <a:latin typeface="Nexa Text Black" pitchFamily="2" charset="77"/>
                <a:cs typeface="Verdana"/>
              </a:rPr>
              <a:t>BE</a:t>
            </a:r>
            <a:r>
              <a:rPr sz="1000" b="1" spc="-10" dirty="0">
                <a:solidFill>
                  <a:schemeClr val="bg1"/>
                </a:solidFill>
                <a:latin typeface="Nexa Text Black" pitchFamily="2" charset="77"/>
                <a:cs typeface="Verdana"/>
              </a:rPr>
              <a:t>L</a:t>
            </a:r>
            <a:r>
              <a:rPr sz="1000" b="1" spc="-25" dirty="0">
                <a:solidFill>
                  <a:schemeClr val="bg1"/>
                </a:solidFill>
                <a:latin typeface="Nexa Text Black" pitchFamily="2" charset="77"/>
                <a:cs typeface="Verdana"/>
              </a:rPr>
              <a:t>GIQUE</a:t>
            </a:r>
            <a:endParaRPr sz="1000" b="1" dirty="0">
              <a:solidFill>
                <a:schemeClr val="bg1"/>
              </a:solidFill>
              <a:latin typeface="Nexa Text Black" pitchFamily="2" charset="77"/>
              <a:cs typeface="Verdana"/>
            </a:endParaRPr>
          </a:p>
        </p:txBody>
      </p:sp>
      <p:sp>
        <p:nvSpPr>
          <p:cNvPr id="25" name="object 20">
            <a:extLst>
              <a:ext uri="{FF2B5EF4-FFF2-40B4-BE49-F238E27FC236}">
                <a16:creationId xmlns:a16="http://schemas.microsoft.com/office/drawing/2014/main" id="{064803E6-7E09-5E42-3C99-040AA30477B7}"/>
              </a:ext>
            </a:extLst>
          </p:cNvPr>
          <p:cNvSpPr txBox="1"/>
          <p:nvPr/>
        </p:nvSpPr>
        <p:spPr>
          <a:xfrm>
            <a:off x="6878181" y="4902918"/>
            <a:ext cx="1375410" cy="338554"/>
          </a:xfrm>
          <a:prstGeom prst="rect">
            <a:avLst/>
          </a:prstGeom>
        </p:spPr>
        <p:txBody>
          <a:bodyPr vert="horz" wrap="square" lIns="0" tIns="35560" rIns="0" bIns="0" rtlCol="0">
            <a:spAutoFit/>
          </a:bodyPr>
          <a:lstStyle/>
          <a:p>
            <a:pPr marL="12700">
              <a:lnSpc>
                <a:spcPct val="100000"/>
              </a:lnSpc>
              <a:spcBef>
                <a:spcPts val="280"/>
              </a:spcBef>
            </a:pPr>
            <a:r>
              <a:rPr sz="900" b="1" spc="-20" dirty="0">
                <a:gradFill>
                  <a:gsLst>
                    <a:gs pos="0">
                      <a:srgbClr val="87EFFF"/>
                    </a:gs>
                    <a:gs pos="100000">
                      <a:srgbClr val="4862AB"/>
                    </a:gs>
                  </a:gsLst>
                  <a:lin ang="10800000" scaled="0"/>
                </a:gradFill>
                <a:latin typeface="Nexa Text Extra Bold" pitchFamily="2" charset="77"/>
                <a:cs typeface="Tahoma"/>
              </a:rPr>
              <a:t>Bruxelles</a:t>
            </a:r>
            <a:endParaRPr sz="900" b="1" dirty="0">
              <a:gradFill>
                <a:gsLst>
                  <a:gs pos="0">
                    <a:srgbClr val="87EFFF"/>
                  </a:gs>
                  <a:gs pos="100000">
                    <a:srgbClr val="4862AB"/>
                  </a:gs>
                </a:gsLst>
                <a:lin ang="10800000" scaled="0"/>
              </a:gradFill>
              <a:latin typeface="Nexa Text Extra Bold" pitchFamily="2" charset="77"/>
              <a:cs typeface="Tahoma"/>
            </a:endParaRPr>
          </a:p>
          <a:p>
            <a:pPr marL="12700">
              <a:lnSpc>
                <a:spcPct val="100000"/>
              </a:lnSpc>
              <a:spcBef>
                <a:spcPts val="180"/>
              </a:spcBef>
            </a:pPr>
            <a:r>
              <a:rPr sz="900" spc="-295" dirty="0">
                <a:solidFill>
                  <a:schemeClr val="bg1"/>
                </a:solidFill>
                <a:latin typeface="Nexa Text Book" pitchFamily="2" charset="77"/>
                <a:cs typeface="Tahoma"/>
              </a:rPr>
              <a:t>+</a:t>
            </a:r>
            <a:r>
              <a:rPr sz="900" spc="-60" dirty="0">
                <a:solidFill>
                  <a:schemeClr val="bg1"/>
                </a:solidFill>
                <a:latin typeface="Nexa Text Book" pitchFamily="2" charset="77"/>
                <a:cs typeface="Tahoma"/>
              </a:rPr>
              <a:t> </a:t>
            </a:r>
            <a:r>
              <a:rPr sz="900" spc="-114" dirty="0">
                <a:solidFill>
                  <a:schemeClr val="bg1"/>
                </a:solidFill>
                <a:latin typeface="Nexa Text Book" pitchFamily="2" charset="77"/>
                <a:cs typeface="Tahoma"/>
              </a:rPr>
              <a:t>41</a:t>
            </a:r>
            <a:r>
              <a:rPr sz="900" spc="-60" dirty="0">
                <a:solidFill>
                  <a:schemeClr val="bg1"/>
                </a:solidFill>
                <a:latin typeface="Nexa Text Book" pitchFamily="2" charset="77"/>
                <a:cs typeface="Tahoma"/>
              </a:rPr>
              <a:t> </a:t>
            </a:r>
            <a:r>
              <a:rPr sz="900" spc="-135" dirty="0">
                <a:solidFill>
                  <a:schemeClr val="bg1"/>
                </a:solidFill>
                <a:latin typeface="Nexa Text Book" pitchFamily="2" charset="77"/>
                <a:cs typeface="Tahoma"/>
              </a:rPr>
              <a:t>(</a:t>
            </a:r>
            <a:r>
              <a:rPr sz="900" spc="60" dirty="0">
                <a:solidFill>
                  <a:schemeClr val="bg1"/>
                </a:solidFill>
                <a:latin typeface="Nexa Text Book" pitchFamily="2" charset="77"/>
                <a:cs typeface="Tahoma"/>
              </a:rPr>
              <a:t>0</a:t>
            </a:r>
            <a:r>
              <a:rPr sz="900" spc="-75" dirty="0">
                <a:solidFill>
                  <a:schemeClr val="bg1"/>
                </a:solidFill>
                <a:latin typeface="Nexa Text Book" pitchFamily="2" charset="77"/>
                <a:cs typeface="Tahoma"/>
              </a:rPr>
              <a:t>)2</a:t>
            </a:r>
            <a:r>
              <a:rPr sz="900" spc="-60" dirty="0">
                <a:solidFill>
                  <a:schemeClr val="bg1"/>
                </a:solidFill>
                <a:latin typeface="Nexa Text Book" pitchFamily="2" charset="77"/>
                <a:cs typeface="Tahoma"/>
              </a:rPr>
              <a:t> </a:t>
            </a:r>
            <a:r>
              <a:rPr sz="900" spc="-140" dirty="0">
                <a:solidFill>
                  <a:schemeClr val="bg1"/>
                </a:solidFill>
                <a:latin typeface="Nexa Text Book" pitchFamily="2" charset="77"/>
                <a:cs typeface="Tahoma"/>
              </a:rPr>
              <a:t>51</a:t>
            </a:r>
            <a:r>
              <a:rPr sz="900" spc="-60" dirty="0">
                <a:solidFill>
                  <a:schemeClr val="bg1"/>
                </a:solidFill>
                <a:latin typeface="Nexa Text Book" pitchFamily="2" charset="77"/>
                <a:cs typeface="Tahoma"/>
              </a:rPr>
              <a:t> </a:t>
            </a:r>
            <a:r>
              <a:rPr sz="900" spc="-114" dirty="0">
                <a:solidFill>
                  <a:schemeClr val="bg1"/>
                </a:solidFill>
                <a:latin typeface="Nexa Text Book" pitchFamily="2" charset="77"/>
                <a:cs typeface="Tahoma"/>
              </a:rPr>
              <a:t>19</a:t>
            </a:r>
            <a:r>
              <a:rPr sz="900" spc="-60" dirty="0">
                <a:solidFill>
                  <a:schemeClr val="bg1"/>
                </a:solidFill>
                <a:latin typeface="Nexa Text Book" pitchFamily="2" charset="77"/>
                <a:cs typeface="Tahoma"/>
              </a:rPr>
              <a:t> </a:t>
            </a:r>
            <a:r>
              <a:rPr sz="900" spc="55" dirty="0">
                <a:solidFill>
                  <a:schemeClr val="bg1"/>
                </a:solidFill>
                <a:latin typeface="Nexa Text Book" pitchFamily="2" charset="77"/>
                <a:cs typeface="Tahoma"/>
              </a:rPr>
              <a:t>08</a:t>
            </a:r>
            <a:r>
              <a:rPr sz="900" spc="-60" dirty="0">
                <a:solidFill>
                  <a:schemeClr val="bg1"/>
                </a:solidFill>
                <a:latin typeface="Nexa Text Book" pitchFamily="2" charset="77"/>
                <a:cs typeface="Tahoma"/>
              </a:rPr>
              <a:t> </a:t>
            </a:r>
            <a:r>
              <a:rPr sz="900" spc="-75" dirty="0">
                <a:solidFill>
                  <a:schemeClr val="bg1"/>
                </a:solidFill>
                <a:latin typeface="Nexa Text Book" pitchFamily="2" charset="77"/>
                <a:cs typeface="Tahoma"/>
              </a:rPr>
              <a:t>10</a:t>
            </a:r>
            <a:endParaRPr sz="900" dirty="0">
              <a:solidFill>
                <a:schemeClr val="bg1"/>
              </a:solidFill>
              <a:latin typeface="Nexa Text Book" pitchFamily="2" charset="77"/>
              <a:cs typeface="Tahoma"/>
            </a:endParaRPr>
          </a:p>
        </p:txBody>
      </p:sp>
      <p:sp>
        <p:nvSpPr>
          <p:cNvPr id="26" name="object 21">
            <a:extLst>
              <a:ext uri="{FF2B5EF4-FFF2-40B4-BE49-F238E27FC236}">
                <a16:creationId xmlns:a16="http://schemas.microsoft.com/office/drawing/2014/main" id="{E3D59BCD-E5F0-00E1-9BA1-B5FF9E1E4528}"/>
              </a:ext>
            </a:extLst>
          </p:cNvPr>
          <p:cNvSpPr txBox="1"/>
          <p:nvPr/>
        </p:nvSpPr>
        <p:spPr>
          <a:xfrm>
            <a:off x="8832157" y="4648479"/>
            <a:ext cx="1100297" cy="166712"/>
          </a:xfrm>
          <a:prstGeom prst="rect">
            <a:avLst/>
          </a:prstGeom>
        </p:spPr>
        <p:txBody>
          <a:bodyPr vert="horz" wrap="square" lIns="0" tIns="12700" rIns="0" bIns="0" rtlCol="0">
            <a:spAutoFit/>
          </a:bodyPr>
          <a:lstStyle/>
          <a:p>
            <a:pPr marL="12700">
              <a:lnSpc>
                <a:spcPct val="100000"/>
              </a:lnSpc>
              <a:spcBef>
                <a:spcPts val="100"/>
              </a:spcBef>
            </a:pPr>
            <a:r>
              <a:rPr sz="1000" b="1" dirty="0">
                <a:solidFill>
                  <a:schemeClr val="bg1"/>
                </a:solidFill>
                <a:latin typeface="Nexa Text Black" pitchFamily="2" charset="77"/>
                <a:cs typeface="Verdana"/>
              </a:rPr>
              <a:t>LUXEMBOURG</a:t>
            </a:r>
          </a:p>
        </p:txBody>
      </p:sp>
      <p:sp>
        <p:nvSpPr>
          <p:cNvPr id="27" name="object 22">
            <a:extLst>
              <a:ext uri="{FF2B5EF4-FFF2-40B4-BE49-F238E27FC236}">
                <a16:creationId xmlns:a16="http://schemas.microsoft.com/office/drawing/2014/main" id="{1FFB1134-EE23-D923-E2A0-CB0C5A2C4B82}"/>
              </a:ext>
            </a:extLst>
          </p:cNvPr>
          <p:cNvSpPr txBox="1"/>
          <p:nvPr/>
        </p:nvSpPr>
        <p:spPr>
          <a:xfrm>
            <a:off x="8832158" y="4902918"/>
            <a:ext cx="1158485" cy="338554"/>
          </a:xfrm>
          <a:prstGeom prst="rect">
            <a:avLst/>
          </a:prstGeom>
        </p:spPr>
        <p:txBody>
          <a:bodyPr vert="horz" wrap="square" lIns="0" tIns="35560" rIns="0" bIns="0" rtlCol="0">
            <a:spAutoFit/>
          </a:bodyPr>
          <a:lstStyle/>
          <a:p>
            <a:pPr marL="12700">
              <a:lnSpc>
                <a:spcPct val="100000"/>
              </a:lnSpc>
              <a:spcBef>
                <a:spcPts val="280"/>
              </a:spcBef>
            </a:pPr>
            <a:r>
              <a:rPr sz="900" b="1" spc="-25" dirty="0">
                <a:gradFill>
                  <a:gsLst>
                    <a:gs pos="0">
                      <a:srgbClr val="87EFFF"/>
                    </a:gs>
                    <a:gs pos="100000">
                      <a:srgbClr val="4862AB"/>
                    </a:gs>
                  </a:gsLst>
                  <a:lin ang="10800000" scaled="0"/>
                </a:gradFill>
                <a:latin typeface="Nexa Text Extra Bold" pitchFamily="2" charset="77"/>
                <a:cs typeface="Tahoma"/>
              </a:rPr>
              <a:t>Luxembourg</a:t>
            </a:r>
            <a:endParaRPr sz="900" b="1" dirty="0">
              <a:gradFill>
                <a:gsLst>
                  <a:gs pos="0">
                    <a:srgbClr val="87EFFF"/>
                  </a:gs>
                  <a:gs pos="100000">
                    <a:srgbClr val="4862AB"/>
                  </a:gs>
                </a:gsLst>
                <a:lin ang="10800000" scaled="0"/>
              </a:gradFill>
              <a:latin typeface="Nexa Text Extra Bold" pitchFamily="2" charset="77"/>
              <a:cs typeface="Tahoma"/>
            </a:endParaRPr>
          </a:p>
          <a:p>
            <a:pPr marL="12700">
              <a:lnSpc>
                <a:spcPct val="100000"/>
              </a:lnSpc>
              <a:spcBef>
                <a:spcPts val="180"/>
              </a:spcBef>
            </a:pPr>
            <a:r>
              <a:rPr sz="900" spc="-295" dirty="0">
                <a:solidFill>
                  <a:schemeClr val="bg1"/>
                </a:solidFill>
                <a:latin typeface="Nexa Text Book" pitchFamily="2" charset="77"/>
                <a:cs typeface="Tahoma"/>
              </a:rPr>
              <a:t>+</a:t>
            </a:r>
            <a:r>
              <a:rPr sz="900" spc="-60" dirty="0">
                <a:solidFill>
                  <a:schemeClr val="bg1"/>
                </a:solidFill>
                <a:latin typeface="Nexa Text Book" pitchFamily="2" charset="77"/>
                <a:cs typeface="Tahoma"/>
              </a:rPr>
              <a:t> </a:t>
            </a:r>
            <a:r>
              <a:rPr sz="900" spc="-114" dirty="0">
                <a:solidFill>
                  <a:schemeClr val="bg1"/>
                </a:solidFill>
                <a:latin typeface="Nexa Text Book" pitchFamily="2" charset="77"/>
                <a:cs typeface="Tahoma"/>
              </a:rPr>
              <a:t>41</a:t>
            </a:r>
            <a:r>
              <a:rPr sz="900" spc="-60" dirty="0">
                <a:solidFill>
                  <a:schemeClr val="bg1"/>
                </a:solidFill>
                <a:latin typeface="Nexa Text Book" pitchFamily="2" charset="77"/>
                <a:cs typeface="Tahoma"/>
              </a:rPr>
              <a:t> </a:t>
            </a:r>
            <a:r>
              <a:rPr sz="900" spc="-135" dirty="0">
                <a:solidFill>
                  <a:schemeClr val="bg1"/>
                </a:solidFill>
                <a:latin typeface="Nexa Text Book" pitchFamily="2" charset="77"/>
                <a:cs typeface="Tahoma"/>
              </a:rPr>
              <a:t>(</a:t>
            </a:r>
            <a:r>
              <a:rPr sz="900" spc="60" dirty="0">
                <a:solidFill>
                  <a:schemeClr val="bg1"/>
                </a:solidFill>
                <a:latin typeface="Nexa Text Book" pitchFamily="2" charset="77"/>
                <a:cs typeface="Tahoma"/>
              </a:rPr>
              <a:t>0</a:t>
            </a:r>
            <a:r>
              <a:rPr sz="900" spc="-75" dirty="0">
                <a:solidFill>
                  <a:schemeClr val="bg1"/>
                </a:solidFill>
                <a:latin typeface="Nexa Text Book" pitchFamily="2" charset="77"/>
                <a:cs typeface="Tahoma"/>
              </a:rPr>
              <a:t>)2</a:t>
            </a:r>
            <a:r>
              <a:rPr sz="900" spc="-60" dirty="0">
                <a:solidFill>
                  <a:schemeClr val="bg1"/>
                </a:solidFill>
                <a:latin typeface="Nexa Text Book" pitchFamily="2" charset="77"/>
                <a:cs typeface="Tahoma"/>
              </a:rPr>
              <a:t> </a:t>
            </a:r>
            <a:r>
              <a:rPr sz="900" spc="-140" dirty="0">
                <a:solidFill>
                  <a:schemeClr val="bg1"/>
                </a:solidFill>
                <a:latin typeface="Nexa Text Book" pitchFamily="2" charset="77"/>
                <a:cs typeface="Tahoma"/>
              </a:rPr>
              <a:t>51</a:t>
            </a:r>
            <a:r>
              <a:rPr sz="900" spc="-60" dirty="0">
                <a:solidFill>
                  <a:schemeClr val="bg1"/>
                </a:solidFill>
                <a:latin typeface="Nexa Text Book" pitchFamily="2" charset="77"/>
                <a:cs typeface="Tahoma"/>
              </a:rPr>
              <a:t> </a:t>
            </a:r>
            <a:r>
              <a:rPr sz="900" spc="-114" dirty="0">
                <a:solidFill>
                  <a:schemeClr val="bg1"/>
                </a:solidFill>
                <a:latin typeface="Nexa Text Book" pitchFamily="2" charset="77"/>
                <a:cs typeface="Tahoma"/>
              </a:rPr>
              <a:t>19</a:t>
            </a:r>
            <a:r>
              <a:rPr sz="900" spc="-60" dirty="0">
                <a:solidFill>
                  <a:schemeClr val="bg1"/>
                </a:solidFill>
                <a:latin typeface="Nexa Text Book" pitchFamily="2" charset="77"/>
                <a:cs typeface="Tahoma"/>
              </a:rPr>
              <a:t> </a:t>
            </a:r>
            <a:r>
              <a:rPr sz="900" spc="55" dirty="0">
                <a:solidFill>
                  <a:schemeClr val="bg1"/>
                </a:solidFill>
                <a:latin typeface="Nexa Text Book" pitchFamily="2" charset="77"/>
                <a:cs typeface="Tahoma"/>
              </a:rPr>
              <a:t>08</a:t>
            </a:r>
            <a:r>
              <a:rPr sz="900" spc="-60" dirty="0">
                <a:solidFill>
                  <a:schemeClr val="bg1"/>
                </a:solidFill>
                <a:latin typeface="Nexa Text Book" pitchFamily="2" charset="77"/>
                <a:cs typeface="Tahoma"/>
              </a:rPr>
              <a:t> </a:t>
            </a:r>
            <a:r>
              <a:rPr sz="900" spc="-75" dirty="0">
                <a:solidFill>
                  <a:schemeClr val="bg1"/>
                </a:solidFill>
                <a:latin typeface="Nexa Text Book" pitchFamily="2" charset="77"/>
                <a:cs typeface="Tahoma"/>
              </a:rPr>
              <a:t>10</a:t>
            </a:r>
            <a:endParaRPr sz="900" dirty="0">
              <a:solidFill>
                <a:schemeClr val="bg1"/>
              </a:solidFill>
              <a:latin typeface="Nexa Text Book" pitchFamily="2" charset="77"/>
              <a:cs typeface="Tahoma"/>
            </a:endParaRPr>
          </a:p>
        </p:txBody>
      </p:sp>
      <p:sp>
        <p:nvSpPr>
          <p:cNvPr id="28" name="object 23">
            <a:extLst>
              <a:ext uri="{FF2B5EF4-FFF2-40B4-BE49-F238E27FC236}">
                <a16:creationId xmlns:a16="http://schemas.microsoft.com/office/drawing/2014/main" id="{9E421C35-F36C-DE0A-0BEC-C327793B5175}"/>
              </a:ext>
            </a:extLst>
          </p:cNvPr>
          <p:cNvSpPr txBox="1"/>
          <p:nvPr/>
        </p:nvSpPr>
        <p:spPr>
          <a:xfrm>
            <a:off x="4864198" y="4651081"/>
            <a:ext cx="546497" cy="166712"/>
          </a:xfrm>
          <a:prstGeom prst="rect">
            <a:avLst/>
          </a:prstGeom>
        </p:spPr>
        <p:txBody>
          <a:bodyPr vert="horz" wrap="square" lIns="0" tIns="12700" rIns="0" bIns="0" rtlCol="0">
            <a:spAutoFit/>
          </a:bodyPr>
          <a:lstStyle/>
          <a:p>
            <a:pPr marL="12700">
              <a:lnSpc>
                <a:spcPct val="100000"/>
              </a:lnSpc>
              <a:spcBef>
                <a:spcPts val="100"/>
              </a:spcBef>
            </a:pPr>
            <a:r>
              <a:rPr sz="1000" b="1" spc="-60" dirty="0">
                <a:solidFill>
                  <a:schemeClr val="bg1"/>
                </a:solidFill>
                <a:latin typeface="Nexa Text Black" pitchFamily="2" charset="77"/>
                <a:cs typeface="Verdana"/>
              </a:rPr>
              <a:t>SUISSE</a:t>
            </a:r>
            <a:endParaRPr sz="1000" b="1" dirty="0">
              <a:solidFill>
                <a:schemeClr val="bg1"/>
              </a:solidFill>
              <a:latin typeface="Nexa Text Black" pitchFamily="2" charset="77"/>
              <a:cs typeface="Verdana"/>
            </a:endParaRPr>
          </a:p>
        </p:txBody>
      </p:sp>
      <p:sp>
        <p:nvSpPr>
          <p:cNvPr id="29" name="object 24">
            <a:extLst>
              <a:ext uri="{FF2B5EF4-FFF2-40B4-BE49-F238E27FC236}">
                <a16:creationId xmlns:a16="http://schemas.microsoft.com/office/drawing/2014/main" id="{778E9A76-1DFF-6DE1-BBC4-789C3B4B47E6}"/>
              </a:ext>
            </a:extLst>
          </p:cNvPr>
          <p:cNvSpPr txBox="1"/>
          <p:nvPr/>
        </p:nvSpPr>
        <p:spPr>
          <a:xfrm>
            <a:off x="4864198" y="4902918"/>
            <a:ext cx="1158485" cy="338554"/>
          </a:xfrm>
          <a:prstGeom prst="rect">
            <a:avLst/>
          </a:prstGeom>
        </p:spPr>
        <p:txBody>
          <a:bodyPr vert="horz" wrap="square" lIns="0" tIns="35560" rIns="0" bIns="0" rtlCol="0">
            <a:spAutoFit/>
          </a:bodyPr>
          <a:lstStyle/>
          <a:p>
            <a:pPr marL="12700">
              <a:lnSpc>
                <a:spcPct val="100000"/>
              </a:lnSpc>
              <a:spcBef>
                <a:spcPts val="280"/>
              </a:spcBef>
            </a:pPr>
            <a:r>
              <a:rPr sz="900" b="1" spc="-20" dirty="0">
                <a:gradFill>
                  <a:gsLst>
                    <a:gs pos="0">
                      <a:srgbClr val="87EFFF"/>
                    </a:gs>
                    <a:gs pos="100000">
                      <a:srgbClr val="4862AB"/>
                    </a:gs>
                  </a:gsLst>
                  <a:lin ang="10800000" scaled="0"/>
                </a:gradFill>
                <a:latin typeface="Nexa Text Extra Bold" pitchFamily="2" charset="77"/>
                <a:cs typeface="Tahoma"/>
              </a:rPr>
              <a:t>Lausanne</a:t>
            </a:r>
            <a:endParaRPr sz="900" b="1" dirty="0">
              <a:gradFill>
                <a:gsLst>
                  <a:gs pos="0">
                    <a:srgbClr val="87EFFF"/>
                  </a:gs>
                  <a:gs pos="100000">
                    <a:srgbClr val="4862AB"/>
                  </a:gs>
                </a:gsLst>
                <a:lin ang="10800000" scaled="0"/>
              </a:gradFill>
              <a:latin typeface="Nexa Text Extra Bold" pitchFamily="2" charset="77"/>
              <a:cs typeface="Tahoma"/>
            </a:endParaRPr>
          </a:p>
          <a:p>
            <a:pPr marL="12700">
              <a:lnSpc>
                <a:spcPct val="100000"/>
              </a:lnSpc>
              <a:spcBef>
                <a:spcPts val="180"/>
              </a:spcBef>
            </a:pPr>
            <a:r>
              <a:rPr sz="900" spc="-295" dirty="0">
                <a:solidFill>
                  <a:schemeClr val="bg1"/>
                </a:solidFill>
                <a:latin typeface="Nexa Text Book" pitchFamily="2" charset="77"/>
                <a:cs typeface="Tahoma"/>
              </a:rPr>
              <a:t>+</a:t>
            </a:r>
            <a:r>
              <a:rPr sz="900" spc="-60" dirty="0">
                <a:solidFill>
                  <a:schemeClr val="bg1"/>
                </a:solidFill>
                <a:latin typeface="Nexa Text Book" pitchFamily="2" charset="77"/>
                <a:cs typeface="Tahoma"/>
              </a:rPr>
              <a:t> </a:t>
            </a:r>
            <a:r>
              <a:rPr sz="900" spc="-114" dirty="0">
                <a:solidFill>
                  <a:schemeClr val="bg1"/>
                </a:solidFill>
                <a:latin typeface="Nexa Text Book" pitchFamily="2" charset="77"/>
                <a:cs typeface="Tahoma"/>
              </a:rPr>
              <a:t>41</a:t>
            </a:r>
            <a:r>
              <a:rPr sz="900" spc="-60" dirty="0">
                <a:solidFill>
                  <a:schemeClr val="bg1"/>
                </a:solidFill>
                <a:latin typeface="Nexa Text Book" pitchFamily="2" charset="77"/>
                <a:cs typeface="Tahoma"/>
              </a:rPr>
              <a:t> </a:t>
            </a:r>
            <a:r>
              <a:rPr sz="900" spc="-135" dirty="0">
                <a:solidFill>
                  <a:schemeClr val="bg1"/>
                </a:solidFill>
                <a:latin typeface="Nexa Text Book" pitchFamily="2" charset="77"/>
                <a:cs typeface="Tahoma"/>
              </a:rPr>
              <a:t>(</a:t>
            </a:r>
            <a:r>
              <a:rPr sz="900" spc="60" dirty="0">
                <a:solidFill>
                  <a:schemeClr val="bg1"/>
                </a:solidFill>
                <a:latin typeface="Nexa Text Book" pitchFamily="2" charset="77"/>
                <a:cs typeface="Tahoma"/>
              </a:rPr>
              <a:t>0</a:t>
            </a:r>
            <a:r>
              <a:rPr sz="900" spc="-75" dirty="0">
                <a:solidFill>
                  <a:schemeClr val="bg1"/>
                </a:solidFill>
                <a:latin typeface="Nexa Text Book" pitchFamily="2" charset="77"/>
                <a:cs typeface="Tahoma"/>
              </a:rPr>
              <a:t>)2</a:t>
            </a:r>
            <a:r>
              <a:rPr sz="900" spc="-60" dirty="0">
                <a:solidFill>
                  <a:schemeClr val="bg1"/>
                </a:solidFill>
                <a:latin typeface="Nexa Text Book" pitchFamily="2" charset="77"/>
                <a:cs typeface="Tahoma"/>
              </a:rPr>
              <a:t> </a:t>
            </a:r>
            <a:r>
              <a:rPr sz="900" spc="-140" dirty="0">
                <a:solidFill>
                  <a:schemeClr val="bg1"/>
                </a:solidFill>
                <a:latin typeface="Nexa Text Book" pitchFamily="2" charset="77"/>
                <a:cs typeface="Tahoma"/>
              </a:rPr>
              <a:t>51</a:t>
            </a:r>
            <a:r>
              <a:rPr sz="900" spc="-60" dirty="0">
                <a:solidFill>
                  <a:schemeClr val="bg1"/>
                </a:solidFill>
                <a:latin typeface="Nexa Text Book" pitchFamily="2" charset="77"/>
                <a:cs typeface="Tahoma"/>
              </a:rPr>
              <a:t> </a:t>
            </a:r>
            <a:r>
              <a:rPr sz="900" spc="-114" dirty="0">
                <a:solidFill>
                  <a:schemeClr val="bg1"/>
                </a:solidFill>
                <a:latin typeface="Nexa Text Book" pitchFamily="2" charset="77"/>
                <a:cs typeface="Tahoma"/>
              </a:rPr>
              <a:t>19</a:t>
            </a:r>
            <a:r>
              <a:rPr sz="900" spc="-60" dirty="0">
                <a:solidFill>
                  <a:schemeClr val="bg1"/>
                </a:solidFill>
                <a:latin typeface="Nexa Text Book" pitchFamily="2" charset="77"/>
                <a:cs typeface="Tahoma"/>
              </a:rPr>
              <a:t> </a:t>
            </a:r>
            <a:r>
              <a:rPr sz="900" spc="55" dirty="0">
                <a:solidFill>
                  <a:schemeClr val="bg1"/>
                </a:solidFill>
                <a:latin typeface="Nexa Text Book" pitchFamily="2" charset="77"/>
                <a:cs typeface="Tahoma"/>
              </a:rPr>
              <a:t>08</a:t>
            </a:r>
            <a:r>
              <a:rPr sz="900" spc="-60" dirty="0">
                <a:solidFill>
                  <a:schemeClr val="bg1"/>
                </a:solidFill>
                <a:latin typeface="Nexa Text Book" pitchFamily="2" charset="77"/>
                <a:cs typeface="Tahoma"/>
              </a:rPr>
              <a:t> </a:t>
            </a:r>
            <a:r>
              <a:rPr sz="900" spc="-75" dirty="0">
                <a:solidFill>
                  <a:schemeClr val="bg1"/>
                </a:solidFill>
                <a:latin typeface="Nexa Text Book" pitchFamily="2" charset="77"/>
                <a:cs typeface="Tahoma"/>
              </a:rPr>
              <a:t>10</a:t>
            </a:r>
            <a:endParaRPr sz="900" dirty="0">
              <a:solidFill>
                <a:schemeClr val="bg1"/>
              </a:solidFill>
              <a:latin typeface="Nexa Text Book" pitchFamily="2" charset="77"/>
              <a:cs typeface="Tahoma"/>
            </a:endParaRPr>
          </a:p>
        </p:txBody>
      </p:sp>
      <p:sp>
        <p:nvSpPr>
          <p:cNvPr id="38" name="Espace réservé du contenu 2">
            <a:extLst>
              <a:ext uri="{FF2B5EF4-FFF2-40B4-BE49-F238E27FC236}">
                <a16:creationId xmlns:a16="http://schemas.microsoft.com/office/drawing/2014/main" id="{A8D23C3D-1BF3-7818-86B7-65E3961B2B92}"/>
              </a:ext>
            </a:extLst>
          </p:cNvPr>
          <p:cNvSpPr txBox="1">
            <a:spLocks/>
          </p:cNvSpPr>
          <p:nvPr/>
        </p:nvSpPr>
        <p:spPr>
          <a:xfrm>
            <a:off x="759357" y="3615545"/>
            <a:ext cx="5555179" cy="440195"/>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380"/>
              </a:spcBef>
            </a:pPr>
            <a:r>
              <a:rPr lang="fr-FR" sz="1200" b="1" i="1" spc="5" dirty="0">
                <a:solidFill>
                  <a:schemeClr val="bg1"/>
                </a:solidFill>
                <a:latin typeface="Nexa Text Extra Bold Italic" pitchFamily="2" charset="77"/>
                <a:cs typeface="Tahoma"/>
              </a:rPr>
              <a:t>An </a:t>
            </a:r>
            <a:r>
              <a:rPr lang="fr-FR" sz="1200" b="1" i="1" spc="5" dirty="0" err="1">
                <a:solidFill>
                  <a:schemeClr val="bg1"/>
                </a:solidFill>
                <a:latin typeface="Nexa Text Extra Bold Italic" pitchFamily="2" charset="77"/>
                <a:cs typeface="Tahoma"/>
              </a:rPr>
              <a:t>agency</a:t>
            </a:r>
            <a:r>
              <a:rPr lang="fr-FR" sz="1200" b="1" i="1" spc="5" dirty="0">
                <a:solidFill>
                  <a:schemeClr val="bg1"/>
                </a:solidFill>
                <a:latin typeface="Nexa Text Extra Bold Italic" pitchFamily="2" charset="77"/>
                <a:cs typeface="Tahoma"/>
              </a:rPr>
              <a:t> manager</a:t>
            </a:r>
            <a:r>
              <a:rPr lang="fr-FR" sz="1200" b="1" i="1" spc="-20" dirty="0">
                <a:solidFill>
                  <a:schemeClr val="bg1"/>
                </a:solidFill>
                <a:latin typeface="Nexa Text Extra Bold Italic" pitchFamily="2" charset="77"/>
                <a:cs typeface="Tahoma"/>
              </a:rPr>
              <a:t>,</a:t>
            </a:r>
            <a:r>
              <a:rPr lang="fr-FR" sz="1200" b="1" i="1" spc="-60" dirty="0">
                <a:solidFill>
                  <a:schemeClr val="bg1"/>
                </a:solidFill>
                <a:latin typeface="Nexa Text Extra Bold Italic" pitchFamily="2" charset="77"/>
                <a:cs typeface="Tahoma"/>
              </a:rPr>
              <a:t> </a:t>
            </a:r>
            <a:r>
              <a:rPr lang="fr-FR" sz="1200" b="1" i="1" spc="-15" dirty="0">
                <a:solidFill>
                  <a:schemeClr val="bg1"/>
                </a:solidFill>
                <a:latin typeface="Nexa Text Extra Bold Italic" pitchFamily="2" charset="77"/>
                <a:cs typeface="Tahoma"/>
              </a:rPr>
              <a:t>local </a:t>
            </a:r>
            <a:r>
              <a:rPr lang="fr-FR" sz="1200" b="1" i="1" spc="-15" dirty="0" err="1">
                <a:solidFill>
                  <a:schemeClr val="bg1"/>
                </a:solidFill>
                <a:latin typeface="Nexa Text Extra Bold Italic" pitchFamily="2" charset="77"/>
                <a:cs typeface="Tahoma"/>
              </a:rPr>
              <a:t>technicians</a:t>
            </a:r>
            <a:r>
              <a:rPr lang="fr-FR" sz="1200" b="1" i="1" spc="-15" dirty="0">
                <a:solidFill>
                  <a:schemeClr val="bg1"/>
                </a:solidFill>
                <a:latin typeface="Nexa Text Extra Bold Italic" pitchFamily="2" charset="77"/>
                <a:cs typeface="Tahoma"/>
              </a:rPr>
              <a:t> and </a:t>
            </a:r>
            <a:r>
              <a:rPr lang="fr-FR" sz="1200" b="1" i="1" spc="-10" dirty="0">
                <a:solidFill>
                  <a:schemeClr val="bg1"/>
                </a:solidFill>
                <a:latin typeface="Nexa Text Extra Bold Italic" pitchFamily="2" charset="77"/>
                <a:cs typeface="Tahoma"/>
              </a:rPr>
              <a:t>business consultants</a:t>
            </a:r>
            <a:r>
              <a:rPr lang="fr-FR" sz="1200" b="1" i="1" spc="-25" dirty="0">
                <a:solidFill>
                  <a:schemeClr val="bg1"/>
                </a:solidFill>
                <a:latin typeface="Nexa Text Extra Bold Italic" pitchFamily="2" charset="77"/>
                <a:cs typeface="Tahoma"/>
              </a:rPr>
              <a:t>.</a:t>
            </a:r>
            <a:endParaRPr lang="fr-FR" sz="1200" b="1" i="1" dirty="0">
              <a:solidFill>
                <a:schemeClr val="bg1"/>
              </a:solidFill>
              <a:latin typeface="Nexa Text Extra Bold Italic" pitchFamily="2" charset="77"/>
              <a:cs typeface="Tahoma"/>
            </a:endParaRPr>
          </a:p>
        </p:txBody>
      </p:sp>
      <p:sp>
        <p:nvSpPr>
          <p:cNvPr id="39" name="Espace réservé du contenu 2">
            <a:extLst>
              <a:ext uri="{FF2B5EF4-FFF2-40B4-BE49-F238E27FC236}">
                <a16:creationId xmlns:a16="http://schemas.microsoft.com/office/drawing/2014/main" id="{C35E2A66-984E-C8DD-9340-99F0B31AF7A0}"/>
              </a:ext>
            </a:extLst>
          </p:cNvPr>
          <p:cNvSpPr txBox="1">
            <a:spLocks/>
          </p:cNvSpPr>
          <p:nvPr/>
        </p:nvSpPr>
        <p:spPr>
          <a:xfrm>
            <a:off x="759357" y="3049050"/>
            <a:ext cx="5263324" cy="404415"/>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380"/>
              </a:spcBef>
            </a:pPr>
            <a:r>
              <a:rPr lang="en-US" sz="1200" spc="-10" dirty="0">
                <a:solidFill>
                  <a:schemeClr val="bg1"/>
                </a:solidFill>
                <a:latin typeface="Nexa Text Book" pitchFamily="2" charset="77"/>
                <a:cs typeface="Verdana"/>
              </a:rPr>
              <a:t>Our teams are spread over all of these agencies, each of which has :</a:t>
            </a:r>
            <a:endParaRPr lang="fr-FR" sz="1200" dirty="0">
              <a:solidFill>
                <a:schemeClr val="bg1"/>
              </a:solidFill>
              <a:latin typeface="Nexa Text Book" pitchFamily="2" charset="77"/>
              <a:cs typeface="Verdana"/>
            </a:endParaRPr>
          </a:p>
        </p:txBody>
      </p:sp>
      <p:pic>
        <p:nvPicPr>
          <p:cNvPr id="31" name="Image 30" descr="Une image contenant sombre, léger, ciel de nuit&#10;&#10;Description générée automatiquement">
            <a:extLst>
              <a:ext uri="{FF2B5EF4-FFF2-40B4-BE49-F238E27FC236}">
                <a16:creationId xmlns:a16="http://schemas.microsoft.com/office/drawing/2014/main" id="{2B071895-7F6D-ED76-3C5C-5B47F21EE06D}"/>
              </a:ext>
            </a:extLst>
          </p:cNvPr>
          <p:cNvPicPr>
            <a:picLocks noChangeAspect="1"/>
          </p:cNvPicPr>
          <p:nvPr/>
        </p:nvPicPr>
        <p:blipFill rotWithShape="1">
          <a:blip r:embed="rId5">
            <a:alphaModFix amt="60000"/>
          </a:blip>
          <a:srcRect t="40739" r="54868"/>
          <a:stretch/>
        </p:blipFill>
        <p:spPr>
          <a:xfrm>
            <a:off x="3778216" y="0"/>
            <a:ext cx="6913597" cy="6980140"/>
          </a:xfrm>
          <a:prstGeom prst="rect">
            <a:avLst/>
          </a:prstGeom>
        </p:spPr>
      </p:pic>
    </p:spTree>
    <p:extLst>
      <p:ext uri="{BB962C8B-B14F-4D97-AF65-F5344CB8AC3E}">
        <p14:creationId xmlns:p14="http://schemas.microsoft.com/office/powerpoint/2010/main" val="1373475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71F26"/>
        </a:solidFill>
        <a:effectLst/>
      </p:bgPr>
    </p:bg>
    <p:spTree>
      <p:nvGrpSpPr>
        <p:cNvPr id="1" name=""/>
        <p:cNvGrpSpPr/>
        <p:nvPr/>
      </p:nvGrpSpPr>
      <p:grpSpPr>
        <a:xfrm>
          <a:off x="0" y="0"/>
          <a:ext cx="0" cy="0"/>
          <a:chOff x="0" y="0"/>
          <a:chExt cx="0" cy="0"/>
        </a:xfrm>
      </p:grpSpPr>
      <p:pic>
        <p:nvPicPr>
          <p:cNvPr id="2" name="Image 1" descr="Une image contenant personne, intérieur, femme&#10;&#10;Description générée automatiquement">
            <a:extLst>
              <a:ext uri="{FF2B5EF4-FFF2-40B4-BE49-F238E27FC236}">
                <a16:creationId xmlns:a16="http://schemas.microsoft.com/office/drawing/2014/main" id="{760473B5-CA80-C455-E3C1-B1AE65EF0D90}"/>
              </a:ext>
            </a:extLst>
          </p:cNvPr>
          <p:cNvPicPr>
            <a:picLocks noChangeAspect="1"/>
          </p:cNvPicPr>
          <p:nvPr/>
        </p:nvPicPr>
        <p:blipFill rotWithShape="1">
          <a:blip r:embed="rId3">
            <a:alphaModFix amt="10000"/>
          </a:blip>
          <a:srcRect l="6292" t="48785" r="14185" b="13715"/>
          <a:stretch/>
        </p:blipFill>
        <p:spPr>
          <a:xfrm>
            <a:off x="-1" y="-562"/>
            <a:ext cx="10691814" cy="7562850"/>
          </a:xfrm>
          <a:prstGeom prst="rect">
            <a:avLst/>
          </a:prstGeom>
        </p:spPr>
      </p:pic>
      <p:pic>
        <p:nvPicPr>
          <p:cNvPr id="16" name="Image 15">
            <a:extLst>
              <a:ext uri="{FF2B5EF4-FFF2-40B4-BE49-F238E27FC236}">
                <a16:creationId xmlns:a16="http://schemas.microsoft.com/office/drawing/2014/main" id="{8AAB75D7-E594-11AC-FBEF-7C88F6D9E7E0}"/>
              </a:ext>
            </a:extLst>
          </p:cNvPr>
          <p:cNvPicPr>
            <a:picLocks noChangeAspect="1"/>
          </p:cNvPicPr>
          <p:nvPr/>
        </p:nvPicPr>
        <p:blipFill rotWithShape="1">
          <a:blip r:embed="rId4"/>
          <a:srcRect t="21061" r="22435"/>
          <a:stretch/>
        </p:blipFill>
        <p:spPr>
          <a:xfrm>
            <a:off x="8721518" y="562"/>
            <a:ext cx="1970295" cy="1439396"/>
          </a:xfrm>
          <a:prstGeom prst="rect">
            <a:avLst/>
          </a:prstGeom>
        </p:spPr>
      </p:pic>
      <p:sp>
        <p:nvSpPr>
          <p:cNvPr id="18" name="ZoneTexte 17">
            <a:extLst>
              <a:ext uri="{FF2B5EF4-FFF2-40B4-BE49-F238E27FC236}">
                <a16:creationId xmlns:a16="http://schemas.microsoft.com/office/drawing/2014/main" id="{D9016DAC-1674-B47D-A463-94C50E38F138}"/>
              </a:ext>
            </a:extLst>
          </p:cNvPr>
          <p:cNvSpPr txBox="1"/>
          <p:nvPr/>
        </p:nvSpPr>
        <p:spPr>
          <a:xfrm>
            <a:off x="10052008" y="7053974"/>
            <a:ext cx="639805" cy="307777"/>
          </a:xfrm>
          <a:prstGeom prst="rect">
            <a:avLst/>
          </a:prstGeom>
          <a:noFill/>
        </p:spPr>
        <p:txBody>
          <a:bodyPr wrap="square" rtlCol="0">
            <a:spAutoFit/>
          </a:bodyPr>
          <a:lstStyle/>
          <a:p>
            <a:r>
              <a:rPr lang="fr-FR" sz="1400" dirty="0">
                <a:solidFill>
                  <a:schemeClr val="bg1"/>
                </a:solidFill>
                <a:latin typeface="Nexa Text" pitchFamily="2" charset="77"/>
              </a:rPr>
              <a:t>10</a:t>
            </a:r>
          </a:p>
        </p:txBody>
      </p:sp>
      <p:sp>
        <p:nvSpPr>
          <p:cNvPr id="4" name="object 2">
            <a:extLst>
              <a:ext uri="{FF2B5EF4-FFF2-40B4-BE49-F238E27FC236}">
                <a16:creationId xmlns:a16="http://schemas.microsoft.com/office/drawing/2014/main" id="{20999402-EA0D-DF6D-39F7-97886C00DF08}"/>
              </a:ext>
            </a:extLst>
          </p:cNvPr>
          <p:cNvSpPr txBox="1"/>
          <p:nvPr/>
        </p:nvSpPr>
        <p:spPr>
          <a:xfrm>
            <a:off x="760614" y="764044"/>
            <a:ext cx="5438305" cy="505265"/>
          </a:xfrm>
          <a:prstGeom prst="rect">
            <a:avLst/>
          </a:prstGeom>
        </p:spPr>
        <p:txBody>
          <a:bodyPr vert="horz" wrap="square" lIns="0" tIns="12698" rIns="0" bIns="0" rtlCol="0">
            <a:spAutoFit/>
          </a:bodyPr>
          <a:lstStyle/>
          <a:p>
            <a:pPr marL="12699">
              <a:spcBef>
                <a:spcPts val="100"/>
              </a:spcBef>
            </a:pPr>
            <a:r>
              <a:rPr lang="fr-FR" sz="3200" b="1" dirty="0">
                <a:solidFill>
                  <a:schemeClr val="bg1"/>
                </a:solidFill>
                <a:latin typeface="Nexa Text Extra Bold Italic" pitchFamily="2" charset="77"/>
                <a:cs typeface="Verdana"/>
              </a:rPr>
              <a:t>GROUP VALUES</a:t>
            </a:r>
            <a:endParaRPr sz="3200" b="1" dirty="0">
              <a:solidFill>
                <a:schemeClr val="bg1"/>
              </a:solidFill>
              <a:latin typeface="Nexa Text Extra Bold Italic" pitchFamily="2" charset="77"/>
              <a:cs typeface="Verdana"/>
            </a:endParaRPr>
          </a:p>
        </p:txBody>
      </p:sp>
      <p:sp>
        <p:nvSpPr>
          <p:cNvPr id="8" name="Rectangle 7">
            <a:extLst>
              <a:ext uri="{FF2B5EF4-FFF2-40B4-BE49-F238E27FC236}">
                <a16:creationId xmlns:a16="http://schemas.microsoft.com/office/drawing/2014/main" id="{3A17F187-F86E-983C-AB4E-31E0D91E8DE5}"/>
              </a:ext>
            </a:extLst>
          </p:cNvPr>
          <p:cNvSpPr/>
          <p:nvPr/>
        </p:nvSpPr>
        <p:spPr>
          <a:xfrm rot="10800000">
            <a:off x="760610" y="1269234"/>
            <a:ext cx="5438304" cy="84564"/>
          </a:xfrm>
          <a:prstGeom prst="rect">
            <a:avLst/>
          </a:prstGeom>
          <a:gradFill>
            <a:gsLst>
              <a:gs pos="0">
                <a:srgbClr val="87EFFF"/>
              </a:gs>
              <a:gs pos="100000">
                <a:srgbClr val="4862A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object 2">
            <a:extLst>
              <a:ext uri="{FF2B5EF4-FFF2-40B4-BE49-F238E27FC236}">
                <a16:creationId xmlns:a16="http://schemas.microsoft.com/office/drawing/2014/main" id="{915528AB-B8E1-8016-59F1-3BB13A8D67CF}"/>
              </a:ext>
            </a:extLst>
          </p:cNvPr>
          <p:cNvSpPr txBox="1"/>
          <p:nvPr/>
        </p:nvSpPr>
        <p:spPr>
          <a:xfrm>
            <a:off x="760614" y="531911"/>
            <a:ext cx="4103584" cy="228234"/>
          </a:xfrm>
          <a:prstGeom prst="rect">
            <a:avLst/>
          </a:prstGeom>
        </p:spPr>
        <p:txBody>
          <a:bodyPr vert="horz" wrap="square" lIns="0" tIns="12698" rIns="0" bIns="0" rtlCol="0">
            <a:spAutoFit/>
          </a:bodyPr>
          <a:lstStyle/>
          <a:p>
            <a:pPr marL="12699">
              <a:spcBef>
                <a:spcPts val="100"/>
              </a:spcBef>
            </a:pPr>
            <a:r>
              <a:rPr lang="fr-FR" sz="1400" dirty="0">
                <a:solidFill>
                  <a:schemeClr val="bg1"/>
                </a:solidFill>
                <a:latin typeface="Nexa Text" pitchFamily="2" charset="77"/>
                <a:cs typeface="Verdana"/>
              </a:rPr>
              <a:t>WHO ARE WE ?</a:t>
            </a:r>
            <a:endParaRPr sz="1400" dirty="0">
              <a:solidFill>
                <a:schemeClr val="bg1"/>
              </a:solidFill>
              <a:latin typeface="Nexa Text" pitchFamily="2" charset="77"/>
              <a:cs typeface="Verdana"/>
            </a:endParaRPr>
          </a:p>
        </p:txBody>
      </p:sp>
      <p:sp>
        <p:nvSpPr>
          <p:cNvPr id="3" name="object 8">
            <a:extLst>
              <a:ext uri="{FF2B5EF4-FFF2-40B4-BE49-F238E27FC236}">
                <a16:creationId xmlns:a16="http://schemas.microsoft.com/office/drawing/2014/main" id="{296F6A2F-A90D-7DC5-9570-C1852B2A8884}"/>
              </a:ext>
            </a:extLst>
          </p:cNvPr>
          <p:cNvSpPr txBox="1"/>
          <p:nvPr/>
        </p:nvSpPr>
        <p:spPr>
          <a:xfrm>
            <a:off x="1607872" y="2636234"/>
            <a:ext cx="2942166" cy="505010"/>
          </a:xfrm>
          <a:prstGeom prst="rect">
            <a:avLst/>
          </a:prstGeom>
        </p:spPr>
        <p:txBody>
          <a:bodyPr vert="horz" wrap="square" lIns="0" tIns="12700" rIns="0" bIns="0" rtlCol="0">
            <a:spAutoFit/>
          </a:bodyPr>
          <a:lstStyle/>
          <a:p>
            <a:pPr marL="12700" marR="5080">
              <a:lnSpc>
                <a:spcPct val="128200"/>
              </a:lnSpc>
              <a:spcBef>
                <a:spcPts val="100"/>
              </a:spcBef>
            </a:pPr>
            <a:r>
              <a:rPr lang="en-US" sz="1300" dirty="0">
                <a:solidFill>
                  <a:srgbClr val="FFFFFF"/>
                </a:solidFill>
                <a:latin typeface="Nexa Text" pitchFamily="2" charset="77"/>
                <a:cs typeface="Verdana"/>
              </a:rPr>
              <a:t>Internal evolution and constant enrichment of the teams.</a:t>
            </a:r>
          </a:p>
        </p:txBody>
      </p:sp>
      <p:sp>
        <p:nvSpPr>
          <p:cNvPr id="5" name="object 9">
            <a:extLst>
              <a:ext uri="{FF2B5EF4-FFF2-40B4-BE49-F238E27FC236}">
                <a16:creationId xmlns:a16="http://schemas.microsoft.com/office/drawing/2014/main" id="{86A65FF6-7923-2527-CD73-8D22ADD48550}"/>
              </a:ext>
            </a:extLst>
          </p:cNvPr>
          <p:cNvSpPr txBox="1"/>
          <p:nvPr/>
        </p:nvSpPr>
        <p:spPr>
          <a:xfrm>
            <a:off x="1607872" y="2347996"/>
            <a:ext cx="3361425" cy="228268"/>
          </a:xfrm>
          <a:prstGeom prst="rect">
            <a:avLst/>
          </a:prstGeom>
        </p:spPr>
        <p:txBody>
          <a:bodyPr vert="horz" wrap="square" lIns="0" tIns="12700" rIns="0" bIns="0" rtlCol="0">
            <a:spAutoFit/>
          </a:bodyPr>
          <a:lstStyle/>
          <a:p>
            <a:pPr marL="12700">
              <a:lnSpc>
                <a:spcPct val="100000"/>
              </a:lnSpc>
              <a:spcBef>
                <a:spcPts val="100"/>
              </a:spcBef>
            </a:pPr>
            <a:r>
              <a:rPr lang="fr-FR" sz="1400" b="1" dirty="0">
                <a:gradFill>
                  <a:gsLst>
                    <a:gs pos="0">
                      <a:srgbClr val="87EFFF"/>
                    </a:gs>
                    <a:gs pos="100000">
                      <a:srgbClr val="4862AB"/>
                    </a:gs>
                  </a:gsLst>
                  <a:lin ang="10800000" scaled="0"/>
                </a:gradFill>
                <a:latin typeface="Nexa Text Black" pitchFamily="2" charset="77"/>
                <a:cs typeface="Verdana"/>
              </a:rPr>
              <a:t>LEARNING ORGANIZATION</a:t>
            </a:r>
            <a:endParaRPr sz="1400" b="1" dirty="0">
              <a:gradFill>
                <a:gsLst>
                  <a:gs pos="0">
                    <a:srgbClr val="87EFFF"/>
                  </a:gs>
                  <a:gs pos="100000">
                    <a:srgbClr val="4862AB"/>
                  </a:gs>
                </a:gsLst>
                <a:lin ang="10800000" scaled="0"/>
              </a:gradFill>
              <a:latin typeface="Nexa Text Black" pitchFamily="2" charset="77"/>
              <a:cs typeface="Verdana"/>
            </a:endParaRPr>
          </a:p>
        </p:txBody>
      </p:sp>
      <p:sp>
        <p:nvSpPr>
          <p:cNvPr id="6" name="object 10">
            <a:extLst>
              <a:ext uri="{FF2B5EF4-FFF2-40B4-BE49-F238E27FC236}">
                <a16:creationId xmlns:a16="http://schemas.microsoft.com/office/drawing/2014/main" id="{91C36D07-7A36-B2E2-A4C7-E7881678ECB6}"/>
              </a:ext>
            </a:extLst>
          </p:cNvPr>
          <p:cNvSpPr txBox="1"/>
          <p:nvPr/>
        </p:nvSpPr>
        <p:spPr>
          <a:xfrm>
            <a:off x="1607872" y="4420579"/>
            <a:ext cx="2942166" cy="506998"/>
          </a:xfrm>
          <a:prstGeom prst="rect">
            <a:avLst/>
          </a:prstGeom>
        </p:spPr>
        <p:txBody>
          <a:bodyPr vert="horz" wrap="square" lIns="0" tIns="12700" rIns="0" bIns="0" rtlCol="0">
            <a:spAutoFit/>
          </a:bodyPr>
          <a:lstStyle/>
          <a:p>
            <a:pPr marL="12700" marR="5080">
              <a:lnSpc>
                <a:spcPct val="128200"/>
              </a:lnSpc>
              <a:spcBef>
                <a:spcPts val="100"/>
              </a:spcBef>
            </a:pPr>
            <a:r>
              <a:rPr lang="en-US" sz="1300" dirty="0">
                <a:solidFill>
                  <a:srgbClr val="FFFFFF"/>
                </a:solidFill>
                <a:latin typeface="Nexa Text" pitchFamily="2" charset="77"/>
                <a:cs typeface="Verdana"/>
              </a:rPr>
              <a:t>Fulfillment of teams in a caring and healthy environment.</a:t>
            </a:r>
            <a:endParaRPr lang="fr-FR" sz="1300" dirty="0">
              <a:latin typeface="Nexa Text" pitchFamily="2" charset="77"/>
              <a:cs typeface="Verdana"/>
            </a:endParaRPr>
          </a:p>
        </p:txBody>
      </p:sp>
      <p:sp>
        <p:nvSpPr>
          <p:cNvPr id="7" name="object 11">
            <a:extLst>
              <a:ext uri="{FF2B5EF4-FFF2-40B4-BE49-F238E27FC236}">
                <a16:creationId xmlns:a16="http://schemas.microsoft.com/office/drawing/2014/main" id="{A81362A8-666A-8462-815D-20484CF50E05}"/>
              </a:ext>
            </a:extLst>
          </p:cNvPr>
          <p:cNvSpPr txBox="1"/>
          <p:nvPr/>
        </p:nvSpPr>
        <p:spPr>
          <a:xfrm>
            <a:off x="1607872" y="4153879"/>
            <a:ext cx="1250817" cy="228268"/>
          </a:xfrm>
          <a:prstGeom prst="rect">
            <a:avLst/>
          </a:prstGeom>
        </p:spPr>
        <p:txBody>
          <a:bodyPr vert="horz" wrap="square" lIns="0" tIns="12700" rIns="0" bIns="0" rtlCol="0">
            <a:spAutoFit/>
          </a:bodyPr>
          <a:lstStyle/>
          <a:p>
            <a:pPr marL="12700">
              <a:lnSpc>
                <a:spcPct val="100000"/>
              </a:lnSpc>
              <a:spcBef>
                <a:spcPts val="100"/>
              </a:spcBef>
            </a:pPr>
            <a:r>
              <a:rPr lang="fr-FR" sz="1400" b="1" dirty="0">
                <a:gradFill>
                  <a:gsLst>
                    <a:gs pos="0">
                      <a:srgbClr val="87EFFF"/>
                    </a:gs>
                    <a:gs pos="100000">
                      <a:srgbClr val="4862AB"/>
                    </a:gs>
                  </a:gsLst>
                  <a:lin ang="10800000" scaled="0"/>
                </a:gradFill>
                <a:latin typeface="Nexa Text Black" pitchFamily="2" charset="77"/>
                <a:cs typeface="Verdana"/>
              </a:rPr>
              <a:t>WELL-BEING</a:t>
            </a:r>
            <a:endParaRPr sz="1400" b="1" dirty="0">
              <a:gradFill>
                <a:gsLst>
                  <a:gs pos="0">
                    <a:srgbClr val="87EFFF"/>
                  </a:gs>
                  <a:gs pos="100000">
                    <a:srgbClr val="4862AB"/>
                  </a:gs>
                </a:gsLst>
                <a:lin ang="10800000" scaled="0"/>
              </a:gradFill>
              <a:latin typeface="Nexa Text Black" pitchFamily="2" charset="77"/>
              <a:cs typeface="Verdana"/>
            </a:endParaRPr>
          </a:p>
        </p:txBody>
      </p:sp>
      <p:sp>
        <p:nvSpPr>
          <p:cNvPr id="31" name="object 26">
            <a:extLst>
              <a:ext uri="{FF2B5EF4-FFF2-40B4-BE49-F238E27FC236}">
                <a16:creationId xmlns:a16="http://schemas.microsoft.com/office/drawing/2014/main" id="{E002FE23-CFA7-7F6F-F79E-E755BF1284A7}"/>
              </a:ext>
            </a:extLst>
          </p:cNvPr>
          <p:cNvSpPr txBox="1"/>
          <p:nvPr/>
        </p:nvSpPr>
        <p:spPr>
          <a:xfrm>
            <a:off x="5904246" y="2636234"/>
            <a:ext cx="3640446" cy="506998"/>
          </a:xfrm>
          <a:prstGeom prst="rect">
            <a:avLst/>
          </a:prstGeom>
        </p:spPr>
        <p:txBody>
          <a:bodyPr vert="horz" wrap="square" lIns="0" tIns="12700" rIns="0" bIns="0" rtlCol="0">
            <a:spAutoFit/>
          </a:bodyPr>
          <a:lstStyle/>
          <a:p>
            <a:pPr marL="12700" marR="5080">
              <a:lnSpc>
                <a:spcPct val="128200"/>
              </a:lnSpc>
              <a:spcBef>
                <a:spcPts val="100"/>
              </a:spcBef>
            </a:pPr>
            <a:r>
              <a:rPr lang="en-US" sz="1300" dirty="0">
                <a:solidFill>
                  <a:srgbClr val="FFFFFF"/>
                </a:solidFill>
                <a:latin typeface="Nexa Text" pitchFamily="2" charset="77"/>
                <a:cs typeface="Verdana"/>
              </a:rPr>
              <a:t>A guarantee of the right solution for the right customer based on our own experience.</a:t>
            </a:r>
            <a:endParaRPr sz="1300" dirty="0">
              <a:latin typeface="Nexa Text" pitchFamily="2" charset="77"/>
              <a:cs typeface="Verdana"/>
            </a:endParaRPr>
          </a:p>
        </p:txBody>
      </p:sp>
      <p:sp>
        <p:nvSpPr>
          <p:cNvPr id="32" name="object 27">
            <a:extLst>
              <a:ext uri="{FF2B5EF4-FFF2-40B4-BE49-F238E27FC236}">
                <a16:creationId xmlns:a16="http://schemas.microsoft.com/office/drawing/2014/main" id="{6A5DB519-54D7-C4C1-8789-8F7FBD243E99}"/>
              </a:ext>
            </a:extLst>
          </p:cNvPr>
          <p:cNvSpPr txBox="1"/>
          <p:nvPr/>
        </p:nvSpPr>
        <p:spPr>
          <a:xfrm>
            <a:off x="5869503" y="2347996"/>
            <a:ext cx="3361425" cy="228268"/>
          </a:xfrm>
          <a:prstGeom prst="rect">
            <a:avLst/>
          </a:prstGeom>
        </p:spPr>
        <p:txBody>
          <a:bodyPr vert="horz" wrap="square" lIns="0" tIns="12700" rIns="0" bIns="0" rtlCol="0">
            <a:spAutoFit/>
          </a:bodyPr>
          <a:lstStyle/>
          <a:p>
            <a:pPr marL="12700">
              <a:lnSpc>
                <a:spcPct val="100000"/>
              </a:lnSpc>
              <a:spcBef>
                <a:spcPts val="100"/>
              </a:spcBef>
            </a:pPr>
            <a:r>
              <a:rPr lang="fr-FR" sz="1400" b="1" dirty="0">
                <a:gradFill>
                  <a:gsLst>
                    <a:gs pos="0">
                      <a:srgbClr val="87EFFF"/>
                    </a:gs>
                    <a:gs pos="100000">
                      <a:srgbClr val="4862AB"/>
                    </a:gs>
                  </a:gsLst>
                  <a:lin ang="10800000" scaled="0"/>
                </a:gradFill>
                <a:latin typeface="Nexa Text Black" pitchFamily="2" charset="77"/>
                <a:cs typeface="Verdana"/>
              </a:rPr>
              <a:t>HONESTY AND TRANSPARENCY</a:t>
            </a:r>
            <a:endParaRPr sz="1400" b="1" dirty="0">
              <a:gradFill>
                <a:gsLst>
                  <a:gs pos="0">
                    <a:srgbClr val="87EFFF"/>
                  </a:gs>
                  <a:gs pos="100000">
                    <a:srgbClr val="4862AB"/>
                  </a:gs>
                </a:gsLst>
                <a:lin ang="10800000" scaled="0"/>
              </a:gradFill>
              <a:latin typeface="Nexa Text Black" pitchFamily="2" charset="77"/>
              <a:cs typeface="Verdana"/>
            </a:endParaRPr>
          </a:p>
        </p:txBody>
      </p:sp>
      <p:sp>
        <p:nvSpPr>
          <p:cNvPr id="33" name="object 28">
            <a:extLst>
              <a:ext uri="{FF2B5EF4-FFF2-40B4-BE49-F238E27FC236}">
                <a16:creationId xmlns:a16="http://schemas.microsoft.com/office/drawing/2014/main" id="{6C9110CE-3F5F-7897-E787-7C47AF015B92}"/>
              </a:ext>
            </a:extLst>
          </p:cNvPr>
          <p:cNvSpPr txBox="1"/>
          <p:nvPr/>
        </p:nvSpPr>
        <p:spPr>
          <a:xfrm>
            <a:off x="5904246" y="4420579"/>
            <a:ext cx="3179695" cy="506998"/>
          </a:xfrm>
          <a:prstGeom prst="rect">
            <a:avLst/>
          </a:prstGeom>
        </p:spPr>
        <p:txBody>
          <a:bodyPr vert="horz" wrap="square" lIns="0" tIns="12700" rIns="0" bIns="0" rtlCol="0">
            <a:spAutoFit/>
          </a:bodyPr>
          <a:lstStyle/>
          <a:p>
            <a:pPr marL="12700" marR="5080">
              <a:lnSpc>
                <a:spcPct val="128200"/>
              </a:lnSpc>
              <a:spcBef>
                <a:spcPts val="100"/>
              </a:spcBef>
            </a:pPr>
            <a:r>
              <a:rPr lang="en-US" sz="1300" dirty="0">
                <a:solidFill>
                  <a:srgbClr val="FFFFFF"/>
                </a:solidFill>
                <a:latin typeface="Nexa Text" pitchFamily="2" charset="77"/>
                <a:cs typeface="Verdana"/>
              </a:rPr>
              <a:t>A guarantee of a long-lasting, well thought out and adapted solution.</a:t>
            </a:r>
            <a:endParaRPr sz="1300" dirty="0">
              <a:latin typeface="Nexa Text" pitchFamily="2" charset="77"/>
              <a:cs typeface="Verdana"/>
            </a:endParaRPr>
          </a:p>
        </p:txBody>
      </p:sp>
      <p:sp>
        <p:nvSpPr>
          <p:cNvPr id="34" name="object 29">
            <a:extLst>
              <a:ext uri="{FF2B5EF4-FFF2-40B4-BE49-F238E27FC236}">
                <a16:creationId xmlns:a16="http://schemas.microsoft.com/office/drawing/2014/main" id="{E20F0C60-265E-3895-930F-62AB9929298D}"/>
              </a:ext>
            </a:extLst>
          </p:cNvPr>
          <p:cNvSpPr txBox="1"/>
          <p:nvPr/>
        </p:nvSpPr>
        <p:spPr>
          <a:xfrm>
            <a:off x="5904246" y="4153879"/>
            <a:ext cx="2586435" cy="228268"/>
          </a:xfrm>
          <a:prstGeom prst="rect">
            <a:avLst/>
          </a:prstGeom>
        </p:spPr>
        <p:txBody>
          <a:bodyPr vert="horz" wrap="square" lIns="0" tIns="12700" rIns="0" bIns="0" rtlCol="0">
            <a:spAutoFit/>
          </a:bodyPr>
          <a:lstStyle/>
          <a:p>
            <a:pPr marL="12700">
              <a:lnSpc>
                <a:spcPct val="100000"/>
              </a:lnSpc>
              <a:spcBef>
                <a:spcPts val="100"/>
              </a:spcBef>
            </a:pPr>
            <a:r>
              <a:rPr lang="fr-FR" sz="1400" b="1" dirty="0">
                <a:gradFill>
                  <a:gsLst>
                    <a:gs pos="0">
                      <a:srgbClr val="87EFFF"/>
                    </a:gs>
                    <a:gs pos="100000">
                      <a:srgbClr val="4862AB"/>
                    </a:gs>
                  </a:gsLst>
                  <a:lin ang="10800000" scaled="0"/>
                </a:gradFill>
                <a:latin typeface="Nexa Text Black" pitchFamily="2" charset="77"/>
                <a:cs typeface="Verdana"/>
              </a:rPr>
              <a:t>REQUIREMENT AND RELIABILITY</a:t>
            </a:r>
            <a:endParaRPr sz="1400" b="1" dirty="0">
              <a:gradFill>
                <a:gsLst>
                  <a:gs pos="0">
                    <a:srgbClr val="87EFFF"/>
                  </a:gs>
                  <a:gs pos="100000">
                    <a:srgbClr val="4862AB"/>
                  </a:gs>
                </a:gsLst>
                <a:lin ang="10800000" scaled="0"/>
              </a:gradFill>
              <a:latin typeface="Nexa Text Black" pitchFamily="2" charset="77"/>
              <a:cs typeface="Verdana"/>
            </a:endParaRPr>
          </a:p>
        </p:txBody>
      </p:sp>
      <p:sp>
        <p:nvSpPr>
          <p:cNvPr id="35" name="object 30">
            <a:extLst>
              <a:ext uri="{FF2B5EF4-FFF2-40B4-BE49-F238E27FC236}">
                <a16:creationId xmlns:a16="http://schemas.microsoft.com/office/drawing/2014/main" id="{F7F42697-181E-914C-C2E8-17D7328AA746}"/>
              </a:ext>
            </a:extLst>
          </p:cNvPr>
          <p:cNvSpPr txBox="1"/>
          <p:nvPr/>
        </p:nvSpPr>
        <p:spPr>
          <a:xfrm>
            <a:off x="1607872" y="5859678"/>
            <a:ext cx="8265593" cy="228268"/>
          </a:xfrm>
          <a:prstGeom prst="rect">
            <a:avLst/>
          </a:prstGeom>
        </p:spPr>
        <p:txBody>
          <a:bodyPr vert="horz" wrap="square" lIns="0" tIns="12700" rIns="0" bIns="0" rtlCol="0">
            <a:spAutoFit/>
          </a:bodyPr>
          <a:lstStyle/>
          <a:p>
            <a:pPr>
              <a:lnSpc>
                <a:spcPct val="100000"/>
              </a:lnSpc>
              <a:spcBef>
                <a:spcPts val="100"/>
              </a:spcBef>
            </a:pPr>
            <a:r>
              <a:rPr lang="fr-FR" sz="1400" b="1" spc="65" dirty="0">
                <a:gradFill>
                  <a:gsLst>
                    <a:gs pos="0">
                      <a:srgbClr val="87EFFF"/>
                    </a:gs>
                    <a:gs pos="100000">
                      <a:srgbClr val="4862AB"/>
                    </a:gs>
                  </a:gsLst>
                  <a:lin ang="10800000" scaled="0"/>
                </a:gradFill>
                <a:latin typeface="Nexa Text Black" pitchFamily="2" charset="77"/>
                <a:cs typeface="Verdana"/>
              </a:rPr>
              <a:t>AGILITY AND PRAGMATISM</a:t>
            </a:r>
            <a:endParaRPr sz="1400" b="1" dirty="0">
              <a:gradFill>
                <a:gsLst>
                  <a:gs pos="0">
                    <a:srgbClr val="87EFFF"/>
                  </a:gs>
                  <a:gs pos="100000">
                    <a:srgbClr val="4862AB"/>
                  </a:gs>
                </a:gsLst>
                <a:lin ang="10800000" scaled="0"/>
              </a:gradFill>
              <a:latin typeface="Nexa Text Black" pitchFamily="2" charset="77"/>
              <a:cs typeface="Verdana"/>
            </a:endParaRPr>
          </a:p>
        </p:txBody>
      </p:sp>
      <p:pic>
        <p:nvPicPr>
          <p:cNvPr id="9" name="Image 8">
            <a:extLst>
              <a:ext uri="{FF2B5EF4-FFF2-40B4-BE49-F238E27FC236}">
                <a16:creationId xmlns:a16="http://schemas.microsoft.com/office/drawing/2014/main" id="{1553066B-318E-5FC2-E0A1-38D579EF985D}"/>
              </a:ext>
            </a:extLst>
          </p:cNvPr>
          <p:cNvPicPr>
            <a:picLocks noChangeAspect="1"/>
          </p:cNvPicPr>
          <p:nvPr/>
        </p:nvPicPr>
        <p:blipFill>
          <a:blip r:embed="rId5"/>
          <a:stretch>
            <a:fillRect/>
          </a:stretch>
        </p:blipFill>
        <p:spPr>
          <a:xfrm>
            <a:off x="760610" y="2369534"/>
            <a:ext cx="533400" cy="533400"/>
          </a:xfrm>
          <a:prstGeom prst="rect">
            <a:avLst/>
          </a:prstGeom>
        </p:spPr>
      </p:pic>
      <p:pic>
        <p:nvPicPr>
          <p:cNvPr id="11" name="Image 10">
            <a:extLst>
              <a:ext uri="{FF2B5EF4-FFF2-40B4-BE49-F238E27FC236}">
                <a16:creationId xmlns:a16="http://schemas.microsoft.com/office/drawing/2014/main" id="{6CED3F3F-57DA-E7EF-5442-77B7D6C67017}"/>
              </a:ext>
            </a:extLst>
          </p:cNvPr>
          <p:cNvPicPr>
            <a:picLocks noChangeAspect="1"/>
          </p:cNvPicPr>
          <p:nvPr/>
        </p:nvPicPr>
        <p:blipFill>
          <a:blip r:embed="rId6"/>
          <a:stretch>
            <a:fillRect/>
          </a:stretch>
        </p:blipFill>
        <p:spPr>
          <a:xfrm>
            <a:off x="760610" y="4153879"/>
            <a:ext cx="533400" cy="533400"/>
          </a:xfrm>
          <a:prstGeom prst="rect">
            <a:avLst/>
          </a:prstGeom>
        </p:spPr>
      </p:pic>
      <p:pic>
        <p:nvPicPr>
          <p:cNvPr id="12" name="Image 11">
            <a:extLst>
              <a:ext uri="{FF2B5EF4-FFF2-40B4-BE49-F238E27FC236}">
                <a16:creationId xmlns:a16="http://schemas.microsoft.com/office/drawing/2014/main" id="{7D41A42E-3B1A-A611-4DDD-796C884269B3}"/>
              </a:ext>
            </a:extLst>
          </p:cNvPr>
          <p:cNvPicPr>
            <a:picLocks noChangeAspect="1"/>
          </p:cNvPicPr>
          <p:nvPr/>
        </p:nvPicPr>
        <p:blipFill>
          <a:blip r:embed="rId7"/>
          <a:stretch>
            <a:fillRect/>
          </a:stretch>
        </p:blipFill>
        <p:spPr>
          <a:xfrm>
            <a:off x="760610" y="5864865"/>
            <a:ext cx="533400" cy="533400"/>
          </a:xfrm>
          <a:prstGeom prst="rect">
            <a:avLst/>
          </a:prstGeom>
        </p:spPr>
      </p:pic>
      <p:pic>
        <p:nvPicPr>
          <p:cNvPr id="13" name="Image 12">
            <a:extLst>
              <a:ext uri="{FF2B5EF4-FFF2-40B4-BE49-F238E27FC236}">
                <a16:creationId xmlns:a16="http://schemas.microsoft.com/office/drawing/2014/main" id="{DA049D3F-D2C2-0E11-7C17-CAF548395F27}"/>
              </a:ext>
            </a:extLst>
          </p:cNvPr>
          <p:cNvPicPr>
            <a:picLocks noChangeAspect="1"/>
          </p:cNvPicPr>
          <p:nvPr/>
        </p:nvPicPr>
        <p:blipFill>
          <a:blip r:embed="rId8"/>
          <a:stretch>
            <a:fillRect/>
          </a:stretch>
        </p:blipFill>
        <p:spPr>
          <a:xfrm>
            <a:off x="5079206" y="4153879"/>
            <a:ext cx="533400" cy="533400"/>
          </a:xfrm>
          <a:prstGeom prst="rect">
            <a:avLst/>
          </a:prstGeom>
        </p:spPr>
      </p:pic>
      <p:pic>
        <p:nvPicPr>
          <p:cNvPr id="15" name="Image 14">
            <a:extLst>
              <a:ext uri="{FF2B5EF4-FFF2-40B4-BE49-F238E27FC236}">
                <a16:creationId xmlns:a16="http://schemas.microsoft.com/office/drawing/2014/main" id="{12B36E75-0FE4-57F0-1D76-C3D21BB2EA09}"/>
              </a:ext>
            </a:extLst>
          </p:cNvPr>
          <p:cNvPicPr>
            <a:picLocks noChangeAspect="1"/>
          </p:cNvPicPr>
          <p:nvPr/>
        </p:nvPicPr>
        <p:blipFill>
          <a:blip r:embed="rId9"/>
          <a:stretch>
            <a:fillRect/>
          </a:stretch>
        </p:blipFill>
        <p:spPr>
          <a:xfrm>
            <a:off x="5079206" y="2347996"/>
            <a:ext cx="533400" cy="533400"/>
          </a:xfrm>
          <a:prstGeom prst="rect">
            <a:avLst/>
          </a:prstGeom>
        </p:spPr>
      </p:pic>
      <p:sp>
        <p:nvSpPr>
          <p:cNvPr id="17" name="object 10">
            <a:extLst>
              <a:ext uri="{FF2B5EF4-FFF2-40B4-BE49-F238E27FC236}">
                <a16:creationId xmlns:a16="http://schemas.microsoft.com/office/drawing/2014/main" id="{E79D9C14-35E1-47DB-CED3-7A76D3615906}"/>
              </a:ext>
            </a:extLst>
          </p:cNvPr>
          <p:cNvSpPr txBox="1"/>
          <p:nvPr/>
        </p:nvSpPr>
        <p:spPr>
          <a:xfrm>
            <a:off x="1607872" y="6137909"/>
            <a:ext cx="7248452" cy="506998"/>
          </a:xfrm>
          <a:prstGeom prst="rect">
            <a:avLst/>
          </a:prstGeom>
        </p:spPr>
        <p:txBody>
          <a:bodyPr vert="horz" wrap="square" lIns="0" tIns="12700" rIns="0" bIns="0" rtlCol="0">
            <a:spAutoFit/>
          </a:bodyPr>
          <a:lstStyle/>
          <a:p>
            <a:pPr marL="12065" marR="5080">
              <a:lnSpc>
                <a:spcPct val="128200"/>
              </a:lnSpc>
              <a:spcBef>
                <a:spcPts val="5"/>
              </a:spcBef>
            </a:pPr>
            <a:r>
              <a:rPr lang="en-US" sz="1300" dirty="0">
                <a:solidFill>
                  <a:srgbClr val="FFFFFF"/>
                </a:solidFill>
                <a:latin typeface="Nexa Text" pitchFamily="2" charset="77"/>
                <a:cs typeface="Verdana"/>
              </a:rPr>
              <a:t>Rooted in our DNA, our pragmatic approach allows us to prioritize the most fundamental issues, and our agility enables us to provide quick and adaptable responses.</a:t>
            </a:r>
            <a:endParaRPr lang="fr-FR" sz="1300" dirty="0">
              <a:latin typeface="Nexa Text" pitchFamily="2" charset="77"/>
              <a:cs typeface="Verdana"/>
            </a:endParaRPr>
          </a:p>
        </p:txBody>
      </p:sp>
    </p:spTree>
    <p:extLst>
      <p:ext uri="{BB962C8B-B14F-4D97-AF65-F5344CB8AC3E}">
        <p14:creationId xmlns:p14="http://schemas.microsoft.com/office/powerpoint/2010/main" val="3486286389"/>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9927100-df3f-47f4-84d7-66e55513d636">
      <Terms xmlns="http://schemas.microsoft.com/office/infopath/2007/PartnerControls"/>
    </lcf76f155ced4ddcb4097134ff3c332f>
    <TaxCatchAll xmlns="10a27144-3685-46d7-996c-c3b7c7dd9c9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F80BB4FF2294A4FA6DD2BD3677E1CEC" ma:contentTypeVersion="16" ma:contentTypeDescription="Crée un document." ma:contentTypeScope="" ma:versionID="0f15d623df43c566096751bf9027eafb">
  <xsd:schema xmlns:xsd="http://www.w3.org/2001/XMLSchema" xmlns:xs="http://www.w3.org/2001/XMLSchema" xmlns:p="http://schemas.microsoft.com/office/2006/metadata/properties" xmlns:ns2="39927100-df3f-47f4-84d7-66e55513d636" xmlns:ns3="10a27144-3685-46d7-996c-c3b7c7dd9c9b" targetNamespace="http://schemas.microsoft.com/office/2006/metadata/properties" ma:root="true" ma:fieldsID="0a5075114158494247307563a3919963" ns2:_="" ns3:_="">
    <xsd:import namespace="39927100-df3f-47f4-84d7-66e55513d636"/>
    <xsd:import namespace="10a27144-3685-46d7-996c-c3b7c7dd9c9b"/>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927100-df3f-47f4-84d7-66e55513d6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alises d’images" ma:readOnly="false" ma:fieldId="{5cf76f15-5ced-4ddc-b409-7134ff3c332f}" ma:taxonomyMulti="true" ma:sspId="c6a2fe57-7109-425f-87e6-0e40f05ea9a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0a27144-3685-46d7-996c-c3b7c7dd9c9b" elementFormDefault="qualified">
    <xsd:import namespace="http://schemas.microsoft.com/office/2006/documentManagement/types"/>
    <xsd:import namespace="http://schemas.microsoft.com/office/infopath/2007/PartnerControls"/>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element name="TaxCatchAll" ma:index="22" nillable="true" ma:displayName="Taxonomy Catch All Column" ma:hidden="true" ma:list="{dbf56935-ae1a-4f0b-a44f-ca7788f7285d}" ma:internalName="TaxCatchAll" ma:showField="CatchAllData" ma:web="10a27144-3685-46d7-996c-c3b7c7dd9c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34F217-EA4B-4920-AD47-D85A5CCD4D50}">
  <ds:schemaRefs>
    <ds:schemaRef ds:uri="http://purl.org/dc/terms/"/>
    <ds:schemaRef ds:uri="http://purl.org/dc/dcmitype/"/>
    <ds:schemaRef ds:uri="http://purl.org/dc/elements/1.1/"/>
    <ds:schemaRef ds:uri="39927100-df3f-47f4-84d7-66e55513d636"/>
    <ds:schemaRef ds:uri="http://schemas.microsoft.com/office/2006/documentManagement/types"/>
    <ds:schemaRef ds:uri="http://schemas.openxmlformats.org/package/2006/metadata/core-properties"/>
    <ds:schemaRef ds:uri="http://www.w3.org/XML/1998/namespace"/>
    <ds:schemaRef ds:uri="http://schemas.microsoft.com/office/infopath/2007/PartnerControls"/>
    <ds:schemaRef ds:uri="10a27144-3685-46d7-996c-c3b7c7dd9c9b"/>
    <ds:schemaRef ds:uri="http://schemas.microsoft.com/office/2006/metadata/properties"/>
  </ds:schemaRefs>
</ds:datastoreItem>
</file>

<file path=customXml/itemProps2.xml><?xml version="1.0" encoding="utf-8"?>
<ds:datastoreItem xmlns:ds="http://schemas.openxmlformats.org/officeDocument/2006/customXml" ds:itemID="{BA00DF5A-14FE-483C-830F-96A82666D527}">
  <ds:schemaRefs>
    <ds:schemaRef ds:uri="http://schemas.microsoft.com/sharepoint/v3/contenttype/forms"/>
  </ds:schemaRefs>
</ds:datastoreItem>
</file>

<file path=customXml/itemProps3.xml><?xml version="1.0" encoding="utf-8"?>
<ds:datastoreItem xmlns:ds="http://schemas.openxmlformats.org/officeDocument/2006/customXml" ds:itemID="{0AC8926C-AA20-4C06-AB52-7BD806AA3B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927100-df3f-47f4-84d7-66e55513d636"/>
    <ds:schemaRef ds:uri="10a27144-3685-46d7-996c-c3b7c7dd9c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8113</TotalTime>
  <Words>2364</Words>
  <Application>Microsoft Office PowerPoint</Application>
  <PresentationFormat>Personnalisé</PresentationFormat>
  <Paragraphs>375</Paragraphs>
  <Slides>25</Slides>
  <Notes>25</Notes>
  <HiddenSlides>0</HiddenSlides>
  <MMClips>0</MMClips>
  <ScaleCrop>false</ScaleCrop>
  <HeadingPairs>
    <vt:vector size="4" baseType="variant">
      <vt:variant>
        <vt:lpstr>Thème</vt:lpstr>
      </vt:variant>
      <vt:variant>
        <vt:i4>1</vt:i4>
      </vt:variant>
      <vt:variant>
        <vt:lpstr>Titres des diapositives</vt:lpstr>
      </vt:variant>
      <vt:variant>
        <vt:i4>25</vt:i4>
      </vt:variant>
    </vt:vector>
  </HeadingPairs>
  <TitlesOfParts>
    <vt:vector size="26" baseType="lpstr">
      <vt:lpstr>Thème Office</vt:lpstr>
      <vt:lpstr>ACCELERATE YOUR POTENTIALS</vt:lpstr>
      <vt:lpstr>CONSULTING AND SUPPORT FOR DIGITAL GROWTH</vt:lpstr>
      <vt:lpstr>WHO ARE WE ?</vt:lpstr>
      <vt:lpstr>4 AREAS OF EXPERTISE: DIGITAL TRANSFORMATION AND IT EXPERTISE</vt:lpstr>
      <vt:lpstr>Présentation PowerPoint</vt:lpstr>
      <vt:lpstr>DIGITAL GROWTH FOR ALL BUSINESSES</vt:lpstr>
      <vt:lpstr>Présentation PowerPoint</vt:lpstr>
      <vt:lpstr>Présentation PowerPoint</vt:lpstr>
      <vt:lpstr>Présentation PowerPoint</vt:lpstr>
      <vt:lpstr>Présentation PowerPoint</vt:lpstr>
      <vt:lpstr>Présentation PowerPoint</vt:lpstr>
      <vt:lpstr>OUR EXPERTISE</vt:lpstr>
      <vt:lpstr>Présentation PowerPoint</vt:lpstr>
      <vt:lpstr>Présentation PowerPoint</vt:lpstr>
      <vt:lpstr>Présentation PowerPoint</vt:lpstr>
      <vt:lpstr>Présentation PowerPoint</vt:lpstr>
      <vt:lpstr>FINANCIAL AND COMMERCIAL DATA</vt:lpstr>
      <vt:lpstr>Présentation PowerPoint</vt:lpstr>
      <vt:lpstr>Présentation PowerPoint</vt:lpstr>
      <vt:lpstr>Présentation PowerPoint</vt:lpstr>
      <vt:lpstr>OPERATIONAL DATA</vt:lpstr>
      <vt:lpstr>Présentation PowerPoint</vt:lpstr>
      <vt:lpstr>THE EXECUTIVE TEAM</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ACCÉLÉREZ VOS POTENTIELS</dc:title>
  <dc:creator>Charles Robert</dc:creator>
  <cp:lastModifiedBy>Rosana Castaings</cp:lastModifiedBy>
  <cp:revision>34</cp:revision>
  <dcterms:created xsi:type="dcterms:W3CDTF">2023-03-10T11:34:18Z</dcterms:created>
  <dcterms:modified xsi:type="dcterms:W3CDTF">2024-12-11T08:41:00Z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0x010100DF80BB4FF2294A4FA6DD2BD3677E1CEC</vt:lpwstr>
  </property>
  <property fmtid="{D5CDD505-2E9C-101B-9397-08002B2CF9AE}" pid="3" name="MediaServiceImageTags">
    <vt:lpwstr/>
  </property>
</Properties>
</file>